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Lst>
  <p:sldSz cx="6858000" cy="9144000" type="screen4x3"/>
  <p:notesSz cx="6792913" cy="99250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CE4"/>
    <a:srgbClr val="91A981"/>
    <a:srgbClr val="95AD84"/>
    <a:srgbClr val="95AE85"/>
    <a:srgbClr val="BED5BB"/>
    <a:srgbClr val="A5BC79"/>
    <a:srgbClr val="BEB6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CB6D1C-45CB-E480-BACC-E5801732E659}" v="33" dt="2025-09-23T14:13:50.2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2568" y="77"/>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Richards" userId="9eed954f-d68a-4762-85b3-43676440266e" providerId="ADAL" clId="{C6594896-28F8-4B32-96A8-52CFFBF273B3}"/>
    <pc:docChg chg="undo custSel modSld">
      <pc:chgData name="Sarah Richards" userId="9eed954f-d68a-4762-85b3-43676440266e" providerId="ADAL" clId="{C6594896-28F8-4B32-96A8-52CFFBF273B3}" dt="2025-09-19T18:11:12.314" v="1988" actId="20577"/>
      <pc:docMkLst>
        <pc:docMk/>
      </pc:docMkLst>
      <pc:sldChg chg="delSp modSp mod">
        <pc:chgData name="Sarah Richards" userId="9eed954f-d68a-4762-85b3-43676440266e" providerId="ADAL" clId="{C6594896-28F8-4B32-96A8-52CFFBF273B3}" dt="2025-09-19T16:03:11.644" v="579" actId="20577"/>
        <pc:sldMkLst>
          <pc:docMk/>
          <pc:sldMk cId="0" sldId="257"/>
        </pc:sldMkLst>
        <pc:spChg chg="mod">
          <ac:chgData name="Sarah Richards" userId="9eed954f-d68a-4762-85b3-43676440266e" providerId="ADAL" clId="{C6594896-28F8-4B32-96A8-52CFFBF273B3}" dt="2025-09-19T16:02:43.226" v="575" actId="1076"/>
          <ac:spMkLst>
            <pc:docMk/>
            <pc:sldMk cId="0" sldId="257"/>
            <ac:spMk id="5" creationId="{8474424F-0D5E-3E23-16AF-E3581B2E60F9}"/>
          </ac:spMkLst>
        </pc:spChg>
        <pc:spChg chg="mod ord">
          <ac:chgData name="Sarah Richards" userId="9eed954f-d68a-4762-85b3-43676440266e" providerId="ADAL" clId="{C6594896-28F8-4B32-96A8-52CFFBF273B3}" dt="2025-09-19T15:54:54.788" v="128" actId="2085"/>
          <ac:spMkLst>
            <pc:docMk/>
            <pc:sldMk cId="0" sldId="257"/>
            <ac:spMk id="6" creationId="{3601C4F5-BBFD-5124-42D7-64ED48A44FC6}"/>
          </ac:spMkLst>
        </pc:spChg>
        <pc:spChg chg="mod">
          <ac:chgData name="Sarah Richards" userId="9eed954f-d68a-4762-85b3-43676440266e" providerId="ADAL" clId="{C6594896-28F8-4B32-96A8-52CFFBF273B3}" dt="2025-09-19T15:52:16.523" v="23" actId="1076"/>
          <ac:spMkLst>
            <pc:docMk/>
            <pc:sldMk cId="0" sldId="257"/>
            <ac:spMk id="8" creationId="{7FEF7B3B-8122-A987-93BB-DAAC3510E957}"/>
          </ac:spMkLst>
        </pc:spChg>
        <pc:spChg chg="mod">
          <ac:chgData name="Sarah Richards" userId="9eed954f-d68a-4762-85b3-43676440266e" providerId="ADAL" clId="{C6594896-28F8-4B32-96A8-52CFFBF273B3}" dt="2025-09-19T15:54:58.792" v="129" actId="1076"/>
          <ac:spMkLst>
            <pc:docMk/>
            <pc:sldMk cId="0" sldId="257"/>
            <ac:spMk id="17" creationId="{00000000-0000-0000-0000-000000000000}"/>
          </ac:spMkLst>
        </pc:spChg>
        <pc:spChg chg="mod">
          <ac:chgData name="Sarah Richards" userId="9eed954f-d68a-4762-85b3-43676440266e" providerId="ADAL" clId="{C6594896-28F8-4B32-96A8-52CFFBF273B3}" dt="2025-09-19T16:01:01.241" v="526" actId="115"/>
          <ac:spMkLst>
            <pc:docMk/>
            <pc:sldMk cId="0" sldId="257"/>
            <ac:spMk id="19" creationId="{00000000-0000-0000-0000-000000000000}"/>
          </ac:spMkLst>
        </pc:spChg>
        <pc:spChg chg="mod">
          <ac:chgData name="Sarah Richards" userId="9eed954f-d68a-4762-85b3-43676440266e" providerId="ADAL" clId="{C6594896-28F8-4B32-96A8-52CFFBF273B3}" dt="2025-09-19T16:02:54.313" v="577" actId="1076"/>
          <ac:spMkLst>
            <pc:docMk/>
            <pc:sldMk cId="0" sldId="257"/>
            <ac:spMk id="26" creationId="{00000000-0000-0000-0000-000000000000}"/>
          </ac:spMkLst>
        </pc:spChg>
        <pc:spChg chg="mod">
          <ac:chgData name="Sarah Richards" userId="9eed954f-d68a-4762-85b3-43676440266e" providerId="ADAL" clId="{C6594896-28F8-4B32-96A8-52CFFBF273B3}" dt="2025-09-19T16:03:11.644" v="579" actId="20577"/>
          <ac:spMkLst>
            <pc:docMk/>
            <pc:sldMk cId="0" sldId="257"/>
            <ac:spMk id="32" creationId="{00000000-0000-0000-0000-000000000000}"/>
          </ac:spMkLst>
        </pc:spChg>
        <pc:picChg chg="mod">
          <ac:chgData name="Sarah Richards" userId="9eed954f-d68a-4762-85b3-43676440266e" providerId="ADAL" clId="{C6594896-28F8-4B32-96A8-52CFFBF273B3}" dt="2025-09-19T16:00:07.912" v="514" actId="1076"/>
          <ac:picMkLst>
            <pc:docMk/>
            <pc:sldMk cId="0" sldId="257"/>
            <ac:picMk id="3" creationId="{00000000-0000-0000-0000-000000000000}"/>
          </ac:picMkLst>
        </pc:picChg>
        <pc:picChg chg="mod">
          <ac:chgData name="Sarah Richards" userId="9eed954f-d68a-4762-85b3-43676440266e" providerId="ADAL" clId="{C6594896-28F8-4B32-96A8-52CFFBF273B3}" dt="2025-09-19T15:52:23.408" v="25" actId="1076"/>
          <ac:picMkLst>
            <pc:docMk/>
            <pc:sldMk cId="0" sldId="257"/>
            <ac:picMk id="13" creationId="{C147AD8B-1681-E698-5FC4-6C9A2617D7DE}"/>
          </ac:picMkLst>
        </pc:picChg>
        <pc:picChg chg="mod">
          <ac:chgData name="Sarah Richards" userId="9eed954f-d68a-4762-85b3-43676440266e" providerId="ADAL" clId="{C6594896-28F8-4B32-96A8-52CFFBF273B3}" dt="2025-09-19T16:00:36.735" v="521" actId="14100"/>
          <ac:picMkLst>
            <pc:docMk/>
            <pc:sldMk cId="0" sldId="257"/>
            <ac:picMk id="1026" creationId="{00000000-0000-0000-0000-000000000000}"/>
          </ac:picMkLst>
        </pc:picChg>
        <pc:picChg chg="mod">
          <ac:chgData name="Sarah Richards" userId="9eed954f-d68a-4762-85b3-43676440266e" providerId="ADAL" clId="{C6594896-28F8-4B32-96A8-52CFFBF273B3}" dt="2025-09-19T16:03:00.114" v="578" actId="14100"/>
          <ac:picMkLst>
            <pc:docMk/>
            <pc:sldMk cId="0" sldId="257"/>
            <ac:picMk id="13334" creationId="{00000000-0000-0000-0000-000000000000}"/>
          </ac:picMkLst>
        </pc:picChg>
      </pc:sldChg>
      <pc:sldChg chg="addSp delSp modSp mod">
        <pc:chgData name="Sarah Richards" userId="9eed954f-d68a-4762-85b3-43676440266e" providerId="ADAL" clId="{C6594896-28F8-4B32-96A8-52CFFBF273B3}" dt="2025-09-19T18:11:12.314" v="1988" actId="20577"/>
        <pc:sldMkLst>
          <pc:docMk/>
          <pc:sldMk cId="0" sldId="259"/>
        </pc:sldMkLst>
        <pc:spChg chg="mod">
          <ac:chgData name="Sarah Richards" userId="9eed954f-d68a-4762-85b3-43676440266e" providerId="ADAL" clId="{C6594896-28F8-4B32-96A8-52CFFBF273B3}" dt="2025-09-19T18:09:24.149" v="1980" actId="20577"/>
          <ac:spMkLst>
            <pc:docMk/>
            <pc:sldMk cId="0" sldId="259"/>
            <ac:spMk id="4" creationId="{9047D29D-6FAD-50A4-C9EA-4CD6EB63E462}"/>
          </ac:spMkLst>
        </pc:spChg>
        <pc:spChg chg="mod">
          <ac:chgData name="Sarah Richards" userId="9eed954f-d68a-4762-85b3-43676440266e" providerId="ADAL" clId="{C6594896-28F8-4B32-96A8-52CFFBF273B3}" dt="2025-09-19T18:10:37.658" v="1985" actId="1076"/>
          <ac:spMkLst>
            <pc:docMk/>
            <pc:sldMk cId="0" sldId="259"/>
            <ac:spMk id="8" creationId="{00000000-0000-0000-0000-000000000000}"/>
          </ac:spMkLst>
        </pc:spChg>
        <pc:spChg chg="mod">
          <ac:chgData name="Sarah Richards" userId="9eed954f-d68a-4762-85b3-43676440266e" providerId="ADAL" clId="{C6594896-28F8-4B32-96A8-52CFFBF273B3}" dt="2025-09-19T16:25:16.569" v="1644" actId="1076"/>
          <ac:spMkLst>
            <pc:docMk/>
            <pc:sldMk cId="0" sldId="259"/>
            <ac:spMk id="11" creationId="{89EC7654-DEBE-F21C-CA25-204A9E737445}"/>
          </ac:spMkLst>
        </pc:spChg>
        <pc:spChg chg="add mod">
          <ac:chgData name="Sarah Richards" userId="9eed954f-d68a-4762-85b3-43676440266e" providerId="ADAL" clId="{C6594896-28F8-4B32-96A8-52CFFBF273B3}" dt="2025-09-19T16:23:32.304" v="1615" actId="1076"/>
          <ac:spMkLst>
            <pc:docMk/>
            <pc:sldMk cId="0" sldId="259"/>
            <ac:spMk id="12" creationId="{4E414686-4A8C-ACC1-276C-01DFCDC3DCA2}"/>
          </ac:spMkLst>
        </pc:spChg>
        <pc:spChg chg="mod">
          <ac:chgData name="Sarah Richards" userId="9eed954f-d68a-4762-85b3-43676440266e" providerId="ADAL" clId="{C6594896-28F8-4B32-96A8-52CFFBF273B3}" dt="2025-09-19T16:23:00.684" v="1605" actId="1076"/>
          <ac:spMkLst>
            <pc:docMk/>
            <pc:sldMk cId="0" sldId="259"/>
            <ac:spMk id="13" creationId="{B8457530-B448-1D2F-520C-6F0235DB285B}"/>
          </ac:spMkLst>
        </pc:spChg>
        <pc:spChg chg="add mod ord">
          <ac:chgData name="Sarah Richards" userId="9eed954f-d68a-4762-85b3-43676440266e" providerId="ADAL" clId="{C6594896-28F8-4B32-96A8-52CFFBF273B3}" dt="2025-09-19T16:23:32.304" v="1615" actId="1076"/>
          <ac:spMkLst>
            <pc:docMk/>
            <pc:sldMk cId="0" sldId="259"/>
            <ac:spMk id="14" creationId="{65C131E8-5E97-D207-C69D-FE241D6E325F}"/>
          </ac:spMkLst>
        </pc:spChg>
        <pc:spChg chg="mod">
          <ac:chgData name="Sarah Richards" userId="9eed954f-d68a-4762-85b3-43676440266e" providerId="ADAL" clId="{C6594896-28F8-4B32-96A8-52CFFBF273B3}" dt="2025-09-19T18:11:12.314" v="1988" actId="20577"/>
          <ac:spMkLst>
            <pc:docMk/>
            <pc:sldMk cId="0" sldId="259"/>
            <ac:spMk id="20" creationId="{00000000-0000-0000-0000-000000000000}"/>
          </ac:spMkLst>
        </pc:spChg>
        <pc:spChg chg="mod">
          <ac:chgData name="Sarah Richards" userId="9eed954f-d68a-4762-85b3-43676440266e" providerId="ADAL" clId="{C6594896-28F8-4B32-96A8-52CFFBF273B3}" dt="2025-09-19T18:04:12.731" v="1975" actId="20577"/>
          <ac:spMkLst>
            <pc:docMk/>
            <pc:sldMk cId="0" sldId="259"/>
            <ac:spMk id="22" creationId="{00000000-0000-0000-0000-000000000000}"/>
          </ac:spMkLst>
        </pc:spChg>
        <pc:spChg chg="mod">
          <ac:chgData name="Sarah Richards" userId="9eed954f-d68a-4762-85b3-43676440266e" providerId="ADAL" clId="{C6594896-28F8-4B32-96A8-52CFFBF273B3}" dt="2025-09-19T16:32:44.389" v="1809" actId="1076"/>
          <ac:spMkLst>
            <pc:docMk/>
            <pc:sldMk cId="0" sldId="259"/>
            <ac:spMk id="14348" creationId="{00000000-0000-0000-0000-000000000000}"/>
          </ac:spMkLst>
        </pc:spChg>
        <pc:picChg chg="mod">
          <ac:chgData name="Sarah Richards" userId="9eed954f-d68a-4762-85b3-43676440266e" providerId="ADAL" clId="{C6594896-28F8-4B32-96A8-52CFFBF273B3}" dt="2025-09-19T18:10:39.781" v="1986" actId="1076"/>
          <ac:picMkLst>
            <pc:docMk/>
            <pc:sldMk cId="0" sldId="259"/>
            <ac:picMk id="5" creationId="{00000000-0000-0000-0000-000000000000}"/>
          </ac:picMkLst>
        </pc:picChg>
        <pc:picChg chg="mod">
          <ac:chgData name="Sarah Richards" userId="9eed954f-d68a-4762-85b3-43676440266e" providerId="ADAL" clId="{C6594896-28F8-4B32-96A8-52CFFBF273B3}" dt="2025-09-19T16:22:55.325" v="1603" actId="1076"/>
          <ac:picMkLst>
            <pc:docMk/>
            <pc:sldMk cId="0" sldId="259"/>
            <ac:picMk id="1028" creationId="{384104D9-9855-9E6F-211F-5F6BA82A1B9C}"/>
          </ac:picMkLst>
        </pc:picChg>
        <pc:picChg chg="mod">
          <ac:chgData name="Sarah Richards" userId="9eed954f-d68a-4762-85b3-43676440266e" providerId="ADAL" clId="{C6594896-28F8-4B32-96A8-52CFFBF273B3}" dt="2025-09-19T16:23:32.304" v="1615" actId="1076"/>
          <ac:picMkLst>
            <pc:docMk/>
            <pc:sldMk cId="0" sldId="259"/>
            <ac:picMk id="1030" creationId="{E4E5C46D-C177-1D66-EDE3-C4BA55215785}"/>
          </ac:picMkLst>
        </pc:picChg>
      </pc:sldChg>
    </pc:docChg>
  </pc:docChgLst>
  <pc:docChgLst>
    <pc:chgData name="Sarah Richards" userId="9eed954f-d68a-4762-85b3-43676440266e" providerId="ADAL" clId="{47048E36-7316-2D45-B9C9-106AF08B8BFB}"/>
    <pc:docChg chg="modSld">
      <pc:chgData name="Sarah Richards" userId="9eed954f-d68a-4762-85b3-43676440266e" providerId="ADAL" clId="{47048E36-7316-2D45-B9C9-106AF08B8BFB}" dt="2025-09-23T11:35:48.407" v="5" actId="20577"/>
      <pc:docMkLst>
        <pc:docMk/>
      </pc:docMkLst>
      <pc:sldChg chg="modSp">
        <pc:chgData name="Sarah Richards" userId="9eed954f-d68a-4762-85b3-43676440266e" providerId="ADAL" clId="{47048E36-7316-2D45-B9C9-106AF08B8BFB}" dt="2025-09-23T11:35:48.407" v="5" actId="20577"/>
        <pc:sldMkLst>
          <pc:docMk/>
          <pc:sldMk cId="0" sldId="259"/>
        </pc:sldMkLst>
        <pc:spChg chg="mod">
          <ac:chgData name="Sarah Richards" userId="9eed954f-d68a-4762-85b3-43676440266e" providerId="ADAL" clId="{47048E36-7316-2D45-B9C9-106AF08B8BFB}" dt="2025-09-23T11:35:48.407" v="5" actId="20577"/>
          <ac:spMkLst>
            <pc:docMk/>
            <pc:sldMk cId="0" sldId="259"/>
            <ac:spMk id="20" creationId="{00000000-0000-0000-0000-000000000000}"/>
          </ac:spMkLst>
        </pc:spChg>
      </pc:sldChg>
    </pc:docChg>
  </pc:docChgLst>
  <pc:docChgLst>
    <pc:chgData name="Sarah Richards" userId="S::sarah.richards@schools.sunderland.gov.uk::9eed954f-d68a-4762-85b3-43676440266e" providerId="AD" clId="Web-{DE279A1F-9192-10E9-F449-ECE8711B02FC}"/>
    <pc:docChg chg="modSld">
      <pc:chgData name="Sarah Richards" userId="S::sarah.richards@schools.sunderland.gov.uk::9eed954f-d68a-4762-85b3-43676440266e" providerId="AD" clId="Web-{DE279A1F-9192-10E9-F449-ECE8711B02FC}" dt="2025-09-19T15:04:46.776" v="161" actId="1076"/>
      <pc:docMkLst>
        <pc:docMk/>
      </pc:docMkLst>
    </pc:docChg>
  </pc:docChgLst>
  <pc:docChgLst>
    <pc:chgData name="Sarah Richards" userId="S::sarah.richards@schools.sunderland.gov.uk::9eed954f-d68a-4762-85b3-43676440266e" providerId="AD" clId="Web-{6DCB6D1C-45CB-E480-BACC-E5801732E659}"/>
    <pc:docChg chg="modSld">
      <pc:chgData name="Sarah Richards" userId="S::sarah.richards@schools.sunderland.gov.uk::9eed954f-d68a-4762-85b3-43676440266e" providerId="AD" clId="Web-{6DCB6D1C-45CB-E480-BACC-E5801732E659}" dt="2025-09-23T14:13:50.246" v="14" actId="20577"/>
      <pc:docMkLst>
        <pc:docMk/>
      </pc:docMkLst>
      <pc:sldChg chg="modSp">
        <pc:chgData name="Sarah Richards" userId="S::sarah.richards@schools.sunderland.gov.uk::9eed954f-d68a-4762-85b3-43676440266e" providerId="AD" clId="Web-{6DCB6D1C-45CB-E480-BACC-E5801732E659}" dt="2025-09-23T14:13:17.652" v="12" actId="20577"/>
        <pc:sldMkLst>
          <pc:docMk/>
          <pc:sldMk cId="0" sldId="257"/>
        </pc:sldMkLst>
        <pc:spChg chg="mod">
          <ac:chgData name="Sarah Richards" userId="S::sarah.richards@schools.sunderland.gov.uk::9eed954f-d68a-4762-85b3-43676440266e" providerId="AD" clId="Web-{6DCB6D1C-45CB-E480-BACC-E5801732E659}" dt="2025-09-23T14:13:17.652" v="12" actId="20577"/>
          <ac:spMkLst>
            <pc:docMk/>
            <pc:sldMk cId="0" sldId="257"/>
            <ac:spMk id="5" creationId="{8474424F-0D5E-3E23-16AF-E3581B2E60F9}"/>
          </ac:spMkLst>
        </pc:spChg>
        <pc:spChg chg="mod">
          <ac:chgData name="Sarah Richards" userId="S::sarah.richards@schools.sunderland.gov.uk::9eed954f-d68a-4762-85b3-43676440266e" providerId="AD" clId="Web-{6DCB6D1C-45CB-E480-BACC-E5801732E659}" dt="2025-09-23T14:11:24.103" v="2" actId="20577"/>
          <ac:spMkLst>
            <pc:docMk/>
            <pc:sldMk cId="0" sldId="257"/>
            <ac:spMk id="17" creationId="{00000000-0000-0000-0000-000000000000}"/>
          </ac:spMkLst>
        </pc:spChg>
        <pc:spChg chg="mod">
          <ac:chgData name="Sarah Richards" userId="S::sarah.richards@schools.sunderland.gov.uk::9eed954f-d68a-4762-85b3-43676440266e" providerId="AD" clId="Web-{6DCB6D1C-45CB-E480-BACC-E5801732E659}" dt="2025-09-23T14:11:26.712" v="3" actId="20577"/>
          <ac:spMkLst>
            <pc:docMk/>
            <pc:sldMk cId="0" sldId="257"/>
            <ac:spMk id="32" creationId="{00000000-0000-0000-0000-000000000000}"/>
          </ac:spMkLst>
        </pc:spChg>
      </pc:sldChg>
      <pc:sldChg chg="modSp">
        <pc:chgData name="Sarah Richards" userId="S::sarah.richards@schools.sunderland.gov.uk::9eed954f-d68a-4762-85b3-43676440266e" providerId="AD" clId="Web-{6DCB6D1C-45CB-E480-BACC-E5801732E659}" dt="2025-09-23T14:13:50.246" v="14" actId="20577"/>
        <pc:sldMkLst>
          <pc:docMk/>
          <pc:sldMk cId="0" sldId="259"/>
        </pc:sldMkLst>
        <pc:spChg chg="mod">
          <ac:chgData name="Sarah Richards" userId="S::sarah.richards@schools.sunderland.gov.uk::9eed954f-d68a-4762-85b3-43676440266e" providerId="AD" clId="Web-{6DCB6D1C-45CB-E480-BACC-E5801732E659}" dt="2025-09-23T14:13:50.246" v="14" actId="20577"/>
          <ac:spMkLst>
            <pc:docMk/>
            <pc:sldMk cId="0" sldId="259"/>
            <ac:spMk id="13" creationId="{B8457530-B448-1D2F-520C-6F0235DB285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996A4288-7655-4C92-A97B-C27F1AD84937}" type="datetimeFigureOut">
              <a:rPr lang="en-GB"/>
              <a:pPr>
                <a:defRPr/>
              </a:pPr>
              <a:t>23/09/2025</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84DE2946-8122-4EB6-B125-C2F9D3C90064}"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8CC141AB-D2C7-46A2-8346-A06ABF09297E}" type="datetimeFigureOut">
              <a:rPr lang="en-GB"/>
              <a:pPr>
                <a:defRPr/>
              </a:pPr>
              <a:t>23/09/2025</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DF6E715D-ACB2-45DF-8F1E-41E4872FEF46}"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2843B0DC-DDEA-4BBD-8E38-F0CA8A0D3FF8}" type="datetimeFigureOut">
              <a:rPr lang="en-GB"/>
              <a:pPr>
                <a:defRPr/>
              </a:pPr>
              <a:t>23/09/2025</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AC1A53AD-272B-4C04-9061-CA5ECADE698B}"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4584B6A4-60FE-4CEA-995E-28723F2EA6AB}" type="datetimeFigureOut">
              <a:rPr lang="en-GB"/>
              <a:pPr>
                <a:defRPr/>
              </a:pPr>
              <a:t>23/09/2025</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94FCD695-1C53-432F-BACB-B8BBB81A4848}"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589B6B9-496D-4D8E-9373-A670317727E3}" type="datetimeFigureOut">
              <a:rPr lang="en-GB"/>
              <a:pPr>
                <a:defRPr/>
              </a:pPr>
              <a:t>23/09/2025</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487859AA-6080-49C2-AE03-1298FA166F8A}"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829E9D0F-7BE4-471B-9593-A6CE7286D0A3}" type="datetimeFigureOut">
              <a:rPr lang="en-GB"/>
              <a:pPr>
                <a:defRPr/>
              </a:pPr>
              <a:t>23/09/2025</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0D366600-A1AA-4D77-8AC0-365EE77B0A9C}"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49F827AC-7E80-41C2-8D52-744D9B735181}" type="datetimeFigureOut">
              <a:rPr lang="en-GB"/>
              <a:pPr>
                <a:defRPr/>
              </a:pPr>
              <a:t>23/09/2025</a:t>
            </a:fld>
            <a:endParaRPr lang="en-GB" dirty="0"/>
          </a:p>
        </p:txBody>
      </p:sp>
      <p:sp>
        <p:nvSpPr>
          <p:cNvPr id="8" name="Footer Placeholder 4"/>
          <p:cNvSpPr>
            <a:spLocks noGrp="1"/>
          </p:cNvSpPr>
          <p:nvPr>
            <p:ph type="ftr" sz="quarter" idx="11"/>
          </p:nvPr>
        </p:nvSpPr>
        <p:spPr/>
        <p:txBody>
          <a:bodyPr/>
          <a:lstStyle>
            <a:lvl1pPr>
              <a:defRPr/>
            </a:lvl1pPr>
          </a:lstStyle>
          <a:p>
            <a:pPr>
              <a:defRPr/>
            </a:pPr>
            <a:endParaRPr lang="en-GB" dirty="0"/>
          </a:p>
        </p:txBody>
      </p:sp>
      <p:sp>
        <p:nvSpPr>
          <p:cNvPr id="9" name="Slide Number Placeholder 5"/>
          <p:cNvSpPr>
            <a:spLocks noGrp="1"/>
          </p:cNvSpPr>
          <p:nvPr>
            <p:ph type="sldNum" sz="quarter" idx="12"/>
          </p:nvPr>
        </p:nvSpPr>
        <p:spPr/>
        <p:txBody>
          <a:bodyPr/>
          <a:lstStyle>
            <a:lvl1pPr>
              <a:defRPr/>
            </a:lvl1pPr>
          </a:lstStyle>
          <a:p>
            <a:pPr>
              <a:defRPr/>
            </a:pPr>
            <a:fld id="{6E7E9D75-77CE-42C5-B6D8-E3FAC0E18CD5}"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724F2AD1-77F4-4DB2-9570-A30A0E7B49D7}" type="datetimeFigureOut">
              <a:rPr lang="en-GB"/>
              <a:pPr>
                <a:defRPr/>
              </a:pPr>
              <a:t>23/09/2025</a:t>
            </a:fld>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dirty="0"/>
          </a:p>
        </p:txBody>
      </p:sp>
      <p:sp>
        <p:nvSpPr>
          <p:cNvPr id="5" name="Slide Number Placeholder 5"/>
          <p:cNvSpPr>
            <a:spLocks noGrp="1"/>
          </p:cNvSpPr>
          <p:nvPr>
            <p:ph type="sldNum" sz="quarter" idx="12"/>
          </p:nvPr>
        </p:nvSpPr>
        <p:spPr/>
        <p:txBody>
          <a:bodyPr/>
          <a:lstStyle>
            <a:lvl1pPr>
              <a:defRPr/>
            </a:lvl1pPr>
          </a:lstStyle>
          <a:p>
            <a:pPr>
              <a:defRPr/>
            </a:pPr>
            <a:fld id="{27A57CBF-06E5-4075-9F49-DE55A4426015}"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C2E2B39-A4A7-4CF0-9F9A-706B1D75CF15}" type="datetimeFigureOut">
              <a:rPr lang="en-GB"/>
              <a:pPr>
                <a:defRPr/>
              </a:pPr>
              <a:t>23/09/2025</a:t>
            </a:fld>
            <a:endParaRPr lang="en-GB" dirty="0"/>
          </a:p>
        </p:txBody>
      </p:sp>
      <p:sp>
        <p:nvSpPr>
          <p:cNvPr id="3" name="Footer Placeholder 4"/>
          <p:cNvSpPr>
            <a:spLocks noGrp="1"/>
          </p:cNvSpPr>
          <p:nvPr>
            <p:ph type="ftr" sz="quarter" idx="11"/>
          </p:nvPr>
        </p:nvSpPr>
        <p:spPr/>
        <p:txBody>
          <a:bodyPr/>
          <a:lstStyle>
            <a:lvl1pPr>
              <a:defRPr/>
            </a:lvl1pPr>
          </a:lstStyle>
          <a:p>
            <a:pPr>
              <a:defRPr/>
            </a:pPr>
            <a:endParaRPr lang="en-GB" dirty="0"/>
          </a:p>
        </p:txBody>
      </p:sp>
      <p:sp>
        <p:nvSpPr>
          <p:cNvPr id="4" name="Slide Number Placeholder 5"/>
          <p:cNvSpPr>
            <a:spLocks noGrp="1"/>
          </p:cNvSpPr>
          <p:nvPr>
            <p:ph type="sldNum" sz="quarter" idx="12"/>
          </p:nvPr>
        </p:nvSpPr>
        <p:spPr/>
        <p:txBody>
          <a:bodyPr/>
          <a:lstStyle>
            <a:lvl1pPr>
              <a:defRPr/>
            </a:lvl1pPr>
          </a:lstStyle>
          <a:p>
            <a:pPr>
              <a:defRPr/>
            </a:pPr>
            <a:fld id="{A2ABE026-BA0F-49BC-B8B9-8807735AD64F}"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CDA07B4-0B86-4ED9-B410-DE7FDE7B63B0}" type="datetimeFigureOut">
              <a:rPr lang="en-GB"/>
              <a:pPr>
                <a:defRPr/>
              </a:pPr>
              <a:t>23/09/2025</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F90AE1F6-E4A7-4AA8-8A24-22B3204340E9}"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B0635DB-807E-4A93-8D2C-15F9FB7E47B0}" type="datetimeFigureOut">
              <a:rPr lang="en-GB"/>
              <a:pPr>
                <a:defRPr/>
              </a:pPr>
              <a:t>23/09/2025</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A4697B41-10B0-4B72-863A-E62F3325E6DD}"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42900" y="366713"/>
            <a:ext cx="6172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342900" y="2133600"/>
            <a:ext cx="6172200" cy="6034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B13455B-62BE-49BB-B93B-37CE1FB03855}" type="datetimeFigureOut">
              <a:rPr lang="en-GB"/>
              <a:pPr>
                <a:defRPr/>
              </a:pPr>
              <a:t>23/09/2025</a:t>
            </a:fld>
            <a:endParaRPr lang="en-GB" dirty="0"/>
          </a:p>
        </p:txBody>
      </p:sp>
      <p:sp>
        <p:nvSpPr>
          <p:cNvPr id="5" name="Footer Placeholder 4"/>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dirty="0"/>
          </a:p>
        </p:txBody>
      </p:sp>
      <p:sp>
        <p:nvSpPr>
          <p:cNvPr id="6" name="Slide Number Placeholder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C4D0A96-87FF-42CA-83BB-9F83F38D8BBE}"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01C4F5-BBFD-5124-42D7-64ED48A44FC6}"/>
              </a:ext>
            </a:extLst>
          </p:cNvPr>
          <p:cNvSpPr/>
          <p:nvPr/>
        </p:nvSpPr>
        <p:spPr>
          <a:xfrm>
            <a:off x="2479" y="1063452"/>
            <a:ext cx="6855521" cy="439452"/>
          </a:xfrm>
          <a:prstGeom prst="rect">
            <a:avLst/>
          </a:prstGeom>
          <a:solidFill>
            <a:srgbClr val="91A98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spcBef>
                <a:spcPts val="0"/>
              </a:spcBef>
              <a:spcAft>
                <a:spcPts val="0"/>
              </a:spcAft>
              <a:defRPr/>
            </a:pPr>
            <a:endParaRPr lang="en-GB" dirty="0">
              <a:ea typeface="Calibri"/>
              <a:cs typeface="Calibri"/>
            </a:endParaRPr>
          </a:p>
        </p:txBody>
      </p:sp>
      <p:sp>
        <p:nvSpPr>
          <p:cNvPr id="13314" name="AutoShape 2" descr="Image result for living eggs"/>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GB" dirty="0">
              <a:latin typeface="Calibri" pitchFamily="34" charset="0"/>
            </a:endParaRPr>
          </a:p>
        </p:txBody>
      </p:sp>
      <p:sp>
        <p:nvSpPr>
          <p:cNvPr id="17" name="TextBox 5"/>
          <p:cNvSpPr txBox="1">
            <a:spLocks noChangeArrowheads="1"/>
          </p:cNvSpPr>
          <p:nvPr/>
        </p:nvSpPr>
        <p:spPr bwMode="auto">
          <a:xfrm>
            <a:off x="-13854" y="1465088"/>
            <a:ext cx="6892627" cy="2677656"/>
          </a:xfrm>
          <a:prstGeom prst="rect">
            <a:avLst/>
          </a:prstGeom>
          <a:solidFill>
            <a:srgbClr val="E7ECE4"/>
          </a:solidFill>
          <a:ln w="9525">
            <a:noFill/>
            <a:miter lim="800000"/>
            <a:headEnd/>
            <a:tailEnd/>
          </a:ln>
        </p:spPr>
        <p:txBody>
          <a:bodyPr wrap="square" lIns="91440" tIns="45720" rIns="91440" bIns="45720" anchor="t">
            <a:spAutoFit/>
          </a:bodyPr>
          <a:lstStyle/>
          <a:p>
            <a:pPr algn="ctr" fontAlgn="auto">
              <a:spcBef>
                <a:spcPts val="0"/>
              </a:spcBef>
              <a:spcAft>
                <a:spcPts val="0"/>
              </a:spcAft>
            </a:pPr>
            <a:r>
              <a:rPr lang="en-GB" sz="1200" dirty="0">
                <a:latin typeface="Arial"/>
                <a:cs typeface="Arial"/>
              </a:rPr>
              <a:t>We would like to welcome everyone to the start of our new school year and thank you for supporting us during our induction period. It has been a very busy couple of weeks in Mill Hill Nursery, with many new children starting in our baby room The Nest, The Den and Main Nursery. It has been wonderful to see how quickly most children have settled and how they are enjoying the wide range of activities that are on offer. Myself and the staff are enjoying getting to know you all and we are excited about what lies in store for the year ahead. During these early days, please can we ask that family members are patient and respectful when dropping children off and picking children up. Please stand back to wait your turn with your child to allow the children ahead of you to have a smooth transition. Please do not allow your child to run in ahead of you. We kindly ask that family members do not come into the main porch where children hang up their possessions, this helps the children with their separation and fosters a positive start to their session.</a:t>
            </a:r>
          </a:p>
          <a:p>
            <a:pPr algn="ctr" fontAlgn="auto">
              <a:spcBef>
                <a:spcPts val="0"/>
              </a:spcBef>
              <a:spcAft>
                <a:spcPts val="0"/>
              </a:spcAft>
              <a:defRPr/>
            </a:pPr>
            <a:r>
              <a:rPr lang="en-GB" sz="1200" dirty="0">
                <a:latin typeface="Arial"/>
                <a:cs typeface="Arial"/>
              </a:rPr>
              <a:t> We have a busy term ahead and we wanted to let you know of some important information and also give you some dates for your diary. We will hopefully have everyone connected on Seesaw very soon, if you are still unable to connect, please see a staff member.</a:t>
            </a:r>
          </a:p>
        </p:txBody>
      </p:sp>
      <p:sp>
        <p:nvSpPr>
          <p:cNvPr id="19" name="Rectangle 18"/>
          <p:cNvSpPr/>
          <p:nvPr/>
        </p:nvSpPr>
        <p:spPr>
          <a:xfrm>
            <a:off x="-13854" y="4130756"/>
            <a:ext cx="3703193" cy="2308324"/>
          </a:xfrm>
          <a:prstGeom prst="rect">
            <a:avLst/>
          </a:prstGeom>
        </p:spPr>
        <p:txBody>
          <a:bodyPr wrap="square" lIns="91440" tIns="45720" rIns="91440" bIns="45720" anchor="t">
            <a:spAutoFit/>
          </a:bodyPr>
          <a:lstStyle/>
          <a:p>
            <a:pPr algn="ctr" fontAlgn="auto">
              <a:spcBef>
                <a:spcPts val="0"/>
              </a:spcBef>
              <a:spcAft>
                <a:spcPts val="0"/>
              </a:spcAft>
              <a:defRPr/>
            </a:pPr>
            <a:r>
              <a:rPr lang="en-GB" sz="1200" b="1" u="sng" dirty="0">
                <a:latin typeface="Arial" panose="020B0604020202020204" pitchFamily="34" charset="0"/>
                <a:cs typeface="Arial" panose="020B0604020202020204" pitchFamily="34" charset="0"/>
              </a:rPr>
              <a:t>Autumn Walks</a:t>
            </a:r>
          </a:p>
          <a:p>
            <a:pPr algn="ctr" fontAlgn="auto">
              <a:spcBef>
                <a:spcPts val="0"/>
              </a:spcBef>
              <a:spcAft>
                <a:spcPts val="0"/>
              </a:spcAft>
              <a:defRPr/>
            </a:pPr>
            <a:r>
              <a:rPr lang="en-GB" sz="1200" dirty="0">
                <a:latin typeface="Arial"/>
                <a:cs typeface="Arial"/>
              </a:rPr>
              <a:t>We would like to invite families to join us on a seasonal Autumn walk to Doxford park where we can search for signs of Autumn and explore our local area together. All children will need an adult with them to take part.. The walk will last around 1.5 hours and we will all leave from the front of nursery and walk back together Come and join us on: </a:t>
            </a:r>
            <a:endParaRPr lang="en-GB" sz="1200" b="1" dirty="0">
              <a:latin typeface="Arial"/>
              <a:cs typeface="Arial"/>
            </a:endParaRPr>
          </a:p>
          <a:p>
            <a:pPr algn="ctr" fontAlgn="auto">
              <a:spcBef>
                <a:spcPts val="0"/>
              </a:spcBef>
              <a:spcAft>
                <a:spcPts val="0"/>
              </a:spcAft>
              <a:defRPr/>
            </a:pPr>
            <a:r>
              <a:rPr lang="en-GB" sz="1200" b="1" dirty="0">
                <a:latin typeface="Arial"/>
                <a:cs typeface="Arial"/>
              </a:rPr>
              <a:t>Tuesday 14th October </a:t>
            </a:r>
            <a:r>
              <a:rPr lang="en-GB" sz="1200" b="1" dirty="0" err="1">
                <a:latin typeface="Arial"/>
                <a:cs typeface="Arial"/>
              </a:rPr>
              <a:t>9.15am</a:t>
            </a:r>
            <a:r>
              <a:rPr lang="en-GB" sz="1200" b="1" dirty="0">
                <a:latin typeface="Arial"/>
                <a:cs typeface="Arial"/>
              </a:rPr>
              <a:t> </a:t>
            </a:r>
            <a:r>
              <a:rPr lang="en-GB" sz="1200" dirty="0">
                <a:latin typeface="Arial"/>
                <a:cs typeface="Arial"/>
              </a:rPr>
              <a:t>for Sarah, Jenna and Michelle’s groups.</a:t>
            </a:r>
            <a:endParaRPr lang="en-GB" sz="1200" dirty="0">
              <a:latin typeface="Arial" panose="020B0604020202020204" pitchFamily="34" charset="0"/>
              <a:cs typeface="Arial" panose="020B0604020202020204" pitchFamily="34" charset="0"/>
            </a:endParaRPr>
          </a:p>
          <a:p>
            <a:pPr algn="ctr" fontAlgn="auto">
              <a:spcBef>
                <a:spcPts val="0"/>
              </a:spcBef>
              <a:spcAft>
                <a:spcPts val="0"/>
              </a:spcAft>
              <a:defRPr/>
            </a:pPr>
            <a:r>
              <a:rPr lang="en-GB" sz="1200" b="1" dirty="0">
                <a:latin typeface="Arial"/>
                <a:cs typeface="Arial"/>
              </a:rPr>
              <a:t>And Wed 15</a:t>
            </a:r>
            <a:r>
              <a:rPr lang="en-GB" sz="1200" b="1" baseline="30000" dirty="0">
                <a:latin typeface="Arial"/>
                <a:cs typeface="Arial"/>
              </a:rPr>
              <a:t>th</a:t>
            </a:r>
            <a:r>
              <a:rPr lang="en-GB" sz="1200" b="1" dirty="0">
                <a:latin typeface="Arial"/>
                <a:cs typeface="Arial"/>
              </a:rPr>
              <a:t> October </a:t>
            </a:r>
            <a:r>
              <a:rPr lang="en-GB" sz="1200" b="1" dirty="0" err="1">
                <a:latin typeface="Arial"/>
                <a:cs typeface="Arial"/>
              </a:rPr>
              <a:t>9.15am</a:t>
            </a:r>
            <a:r>
              <a:rPr lang="en-GB" sz="1200" b="1" dirty="0">
                <a:latin typeface="Arial"/>
                <a:cs typeface="Arial"/>
              </a:rPr>
              <a:t> </a:t>
            </a:r>
            <a:r>
              <a:rPr lang="en-GB" sz="1200" dirty="0">
                <a:latin typeface="Arial"/>
                <a:cs typeface="Arial"/>
              </a:rPr>
              <a:t>for Jamie and Leanne’s groups. </a:t>
            </a:r>
            <a:endParaRPr lang="en-GB" sz="1200" dirty="0"/>
          </a:p>
        </p:txBody>
      </p:sp>
      <p:sp>
        <p:nvSpPr>
          <p:cNvPr id="30" name="Rectangle 29"/>
          <p:cNvSpPr/>
          <p:nvPr/>
        </p:nvSpPr>
        <p:spPr>
          <a:xfrm>
            <a:off x="86246" y="5733214"/>
            <a:ext cx="2060848" cy="338554"/>
          </a:xfrm>
          <a:prstGeom prst="rect">
            <a:avLst/>
          </a:prstGeom>
        </p:spPr>
        <p:txBody>
          <a:bodyPr wrap="square">
            <a:spAutoFit/>
          </a:bodyPr>
          <a:lstStyle/>
          <a:p>
            <a:pPr algn="ctr" fontAlgn="auto">
              <a:spcBef>
                <a:spcPts val="0"/>
              </a:spcBef>
              <a:spcAft>
                <a:spcPts val="0"/>
              </a:spcAft>
              <a:defRPr/>
            </a:pPr>
            <a:r>
              <a:rPr lang="en-GB" sz="1600" b="1" dirty="0">
                <a:solidFill>
                  <a:schemeClr val="bg1">
                    <a:lumMod val="50000"/>
                  </a:schemeClr>
                </a:solidFill>
                <a:latin typeface="Century Gothic" panose="020B0502020202020204" pitchFamily="34" charset="0"/>
                <a:cs typeface="+mn-cs"/>
              </a:rPr>
              <a:t> </a:t>
            </a:r>
            <a:r>
              <a:rPr lang="en-GB" sz="800" dirty="0">
                <a:solidFill>
                  <a:schemeClr val="bg1">
                    <a:lumMod val="50000"/>
                  </a:schemeClr>
                </a:solidFill>
                <a:latin typeface="Century Gothic" panose="020B0502020202020204" pitchFamily="34" charset="0"/>
                <a:cs typeface="+mn-cs"/>
              </a:rPr>
              <a:t> </a:t>
            </a:r>
          </a:p>
        </p:txBody>
      </p:sp>
      <p:pic>
        <p:nvPicPr>
          <p:cNvPr id="13334" name="Picture 10" descr="Image result for macmillan coffee morning 2019"/>
          <p:cNvPicPr>
            <a:picLocks noChangeAspect="1" noChangeArrowheads="1"/>
          </p:cNvPicPr>
          <p:nvPr/>
        </p:nvPicPr>
        <p:blipFill>
          <a:blip r:embed="rId2"/>
          <a:srcRect/>
          <a:stretch>
            <a:fillRect/>
          </a:stretch>
        </p:blipFill>
        <p:spPr bwMode="auto">
          <a:xfrm>
            <a:off x="5546106" y="8157428"/>
            <a:ext cx="1348431" cy="898955"/>
          </a:xfrm>
          <a:prstGeom prst="rect">
            <a:avLst/>
          </a:prstGeom>
          <a:noFill/>
          <a:ln w="9525">
            <a:noFill/>
            <a:miter lim="800000"/>
            <a:headEnd/>
            <a:tailEnd/>
          </a:ln>
        </p:spPr>
      </p:pic>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795" r="31646"/>
          <a:stretch>
            <a:fillRect/>
          </a:stretch>
        </p:blipFill>
        <p:spPr bwMode="auto">
          <a:xfrm>
            <a:off x="3689339" y="4266822"/>
            <a:ext cx="1021569" cy="1037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 Box 35"/>
          <p:cNvSpPr txBox="1">
            <a:spLocks noChangeArrowheads="1"/>
          </p:cNvSpPr>
          <p:nvPr/>
        </p:nvSpPr>
        <p:spPr bwMode="auto">
          <a:xfrm>
            <a:off x="4062" y="8080548"/>
            <a:ext cx="5542044" cy="2868679"/>
          </a:xfrm>
          <a:prstGeom prst="rect">
            <a:avLst/>
          </a:prstGeom>
          <a:solidFill>
            <a:srgbClr val="FFFFFF">
              <a:alpha val="0"/>
            </a:srgbClr>
          </a:solidFill>
          <a:ln w="9525">
            <a:noFill/>
            <a:miter lim="800000"/>
            <a:headEnd/>
            <a:tailEnd/>
          </a:ln>
        </p:spPr>
        <p:txBody>
          <a:bodyPr lIns="91440" tIns="45720" rIns="91440" bIns="45720" anchor="t"/>
          <a:lstStyle/>
          <a:p>
            <a:pPr algn="ctr"/>
            <a:r>
              <a:rPr lang="en-GB" sz="1200" b="1" u="sng" dirty="0">
                <a:latin typeface="Arial"/>
                <a:cs typeface="Arial"/>
              </a:rPr>
              <a:t>Macmillan Coffee Morning</a:t>
            </a:r>
            <a:r>
              <a:rPr lang="en-GB" sz="1200" b="1" dirty="0">
                <a:latin typeface="Arial"/>
                <a:cs typeface="Arial"/>
              </a:rPr>
              <a:t>. </a:t>
            </a:r>
            <a:r>
              <a:rPr lang="en-GB" sz="1200" dirty="0">
                <a:latin typeface="Arial"/>
                <a:cs typeface="Arial"/>
              </a:rPr>
              <a:t>We would like to host a cake sale to raise funds for Macmillan, cake donations can be brought into nursery for Thursday 25</a:t>
            </a:r>
            <a:r>
              <a:rPr lang="en-GB" sz="1200" baseline="30000" dirty="0">
                <a:latin typeface="Arial"/>
                <a:cs typeface="Arial"/>
              </a:rPr>
              <a:t>th</a:t>
            </a:r>
            <a:r>
              <a:rPr lang="en-GB" sz="1200" dirty="0">
                <a:latin typeface="Arial"/>
                <a:cs typeface="Arial"/>
              </a:rPr>
              <a:t> September ready for our sale on </a:t>
            </a:r>
            <a:r>
              <a:rPr lang="en-GB" sz="1200" b="1" dirty="0">
                <a:latin typeface="Arial"/>
                <a:cs typeface="Arial"/>
              </a:rPr>
              <a:t>Friday 26</a:t>
            </a:r>
            <a:r>
              <a:rPr lang="en-GB" sz="1200" b="1" baseline="30000" dirty="0">
                <a:latin typeface="Arial"/>
                <a:cs typeface="Arial"/>
              </a:rPr>
              <a:t>th</a:t>
            </a:r>
            <a:r>
              <a:rPr lang="en-GB" sz="1200" b="1" dirty="0">
                <a:latin typeface="Arial"/>
                <a:cs typeface="Arial"/>
              </a:rPr>
              <a:t>. </a:t>
            </a:r>
            <a:r>
              <a:rPr lang="en-GB" sz="1200" dirty="0">
                <a:latin typeface="Arial"/>
                <a:cs typeface="Arial"/>
              </a:rPr>
              <a:t>Each group will be having some special activities all planned around Macmillan and you can purchase a cake for a small donation. Thank you.</a:t>
            </a:r>
            <a:endParaRPr lang="en-GB" sz="1200" dirty="0"/>
          </a:p>
          <a:p>
            <a:pPr algn="ctr" fontAlgn="auto">
              <a:spcBef>
                <a:spcPts val="0"/>
              </a:spcBef>
              <a:spcAft>
                <a:spcPts val="0"/>
              </a:spcAft>
              <a:defRPr/>
            </a:pPr>
            <a:endParaRPr lang="en-GB" sz="950" dirty="0">
              <a:latin typeface="Century Gothic" panose="020B0502020202020204" pitchFamily="34" charset="0"/>
              <a:cs typeface="+mn-cs"/>
            </a:endParaRPr>
          </a:p>
        </p:txBody>
      </p:sp>
      <p:sp>
        <p:nvSpPr>
          <p:cNvPr id="28" name="Rectangle 27"/>
          <p:cNvSpPr/>
          <p:nvPr/>
        </p:nvSpPr>
        <p:spPr>
          <a:xfrm>
            <a:off x="4695477" y="4960981"/>
            <a:ext cx="2038698" cy="338554"/>
          </a:xfrm>
          <a:prstGeom prst="rect">
            <a:avLst/>
          </a:prstGeom>
        </p:spPr>
        <p:txBody>
          <a:bodyPr wrap="square">
            <a:spAutoFit/>
          </a:bodyPr>
          <a:lstStyle/>
          <a:p>
            <a:pPr algn="ctr" fontAlgn="auto">
              <a:spcBef>
                <a:spcPts val="0"/>
              </a:spcBef>
              <a:spcAft>
                <a:spcPts val="0"/>
              </a:spcAft>
              <a:defRPr/>
            </a:pPr>
            <a:r>
              <a:rPr lang="en-GB" sz="1600" b="1" dirty="0">
                <a:solidFill>
                  <a:schemeClr val="bg1">
                    <a:lumMod val="50000"/>
                  </a:schemeClr>
                </a:solidFill>
                <a:latin typeface="Century Gothic" panose="020B0502020202020204" pitchFamily="34" charset="0"/>
                <a:cs typeface="+mn-cs"/>
              </a:rPr>
              <a:t> </a:t>
            </a:r>
            <a:endParaRPr lang="en-GB" sz="1000" b="1" dirty="0">
              <a:solidFill>
                <a:srgbClr val="EEECE1">
                  <a:lumMod val="50000"/>
                </a:srgbClr>
              </a:solidFill>
              <a:latin typeface="Century Gothic" panose="020B0502020202020204" pitchFamily="34" charset="0"/>
              <a:cs typeface="+mn-cs"/>
            </a:endParaRPr>
          </a:p>
        </p:txBody>
      </p:sp>
      <p:pic>
        <p:nvPicPr>
          <p:cNvPr id="3" name="Picture 2"/>
          <p:cNvPicPr>
            <a:picLocks noChangeAspect="1"/>
          </p:cNvPicPr>
          <p:nvPr/>
        </p:nvPicPr>
        <p:blipFill rotWithShape="1">
          <a:blip r:embed="rId4"/>
          <a:srcRect t="11899" b="5946"/>
          <a:stretch/>
        </p:blipFill>
        <p:spPr>
          <a:xfrm>
            <a:off x="3674778" y="5452220"/>
            <a:ext cx="1036130" cy="900542"/>
          </a:xfrm>
          <a:prstGeom prst="rect">
            <a:avLst/>
          </a:prstGeom>
        </p:spPr>
      </p:pic>
      <p:sp>
        <p:nvSpPr>
          <p:cNvPr id="32" name="Rectangle 31"/>
          <p:cNvSpPr/>
          <p:nvPr/>
        </p:nvSpPr>
        <p:spPr>
          <a:xfrm>
            <a:off x="4710908" y="4153554"/>
            <a:ext cx="2147092" cy="2308324"/>
          </a:xfrm>
          <a:prstGeom prst="rect">
            <a:avLst/>
          </a:prstGeom>
        </p:spPr>
        <p:txBody>
          <a:bodyPr wrap="square" lIns="91440" tIns="45720" rIns="91440" bIns="45720" anchor="t">
            <a:spAutoFit/>
          </a:bodyPr>
          <a:lstStyle/>
          <a:p>
            <a:pPr algn="ctr" fontAlgn="auto">
              <a:spcBef>
                <a:spcPts val="0"/>
              </a:spcBef>
              <a:spcAft>
                <a:spcPts val="0"/>
              </a:spcAft>
              <a:defRPr/>
            </a:pPr>
            <a:r>
              <a:rPr lang="en-GB" sz="1200" b="1" u="sng" dirty="0">
                <a:latin typeface="Arial"/>
                <a:cs typeface="Arial"/>
              </a:rPr>
              <a:t>Autumn Walk Surprises…</a:t>
            </a:r>
          </a:p>
          <a:p>
            <a:pPr algn="ctr" fontAlgn="auto">
              <a:spcBef>
                <a:spcPts val="0"/>
              </a:spcBef>
              <a:spcAft>
                <a:spcPts val="0"/>
              </a:spcAft>
              <a:defRPr/>
            </a:pPr>
            <a:r>
              <a:rPr lang="en-GB" sz="1200" dirty="0">
                <a:latin typeface="Arial" panose="020B0604020202020204" pitchFamily="34" charset="0"/>
                <a:cs typeface="Arial" panose="020B0604020202020204" pitchFamily="34" charset="0"/>
              </a:rPr>
              <a:t>In preparation for our Autumn walks, we are asking for your help. We would love it if you could paint a Pumpkin themed stone and then hide it around Doxford park for us to find on our Autumn walks. </a:t>
            </a:r>
          </a:p>
          <a:p>
            <a:pPr algn="ctr" fontAlgn="auto">
              <a:spcBef>
                <a:spcPts val="0"/>
              </a:spcBef>
              <a:spcAft>
                <a:spcPts val="0"/>
              </a:spcAft>
              <a:defRPr/>
            </a:pPr>
            <a:r>
              <a:rPr lang="en-GB" sz="1200" dirty="0">
                <a:latin typeface="Arial" panose="020B0604020202020204" pitchFamily="34" charset="0"/>
                <a:cs typeface="Arial" panose="020B0604020202020204" pitchFamily="34" charset="0"/>
              </a:rPr>
              <a:t>We hope that you can help to make our Autumn walks a success! </a:t>
            </a:r>
          </a:p>
        </p:txBody>
      </p:sp>
      <p:sp>
        <p:nvSpPr>
          <p:cNvPr id="4" name="AutoShape 2" descr="Image result for living eggs">
            <a:extLst>
              <a:ext uri="{FF2B5EF4-FFF2-40B4-BE49-F238E27FC236}">
                <a16:creationId xmlns:a16="http://schemas.microsoft.com/office/drawing/2014/main" id="{2D56B547-1566-C236-5C89-A87B2C1885BC}"/>
              </a:ext>
            </a:extLst>
          </p:cNvPr>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GB" dirty="0">
              <a:latin typeface="Calibri" pitchFamily="34" charset="0"/>
            </a:endParaRPr>
          </a:p>
        </p:txBody>
      </p:sp>
      <p:sp>
        <p:nvSpPr>
          <p:cNvPr id="8" name="Text Box 13">
            <a:extLst>
              <a:ext uri="{FF2B5EF4-FFF2-40B4-BE49-F238E27FC236}">
                <a16:creationId xmlns:a16="http://schemas.microsoft.com/office/drawing/2014/main" id="{7FEF7B3B-8122-A987-93BB-DAAC3510E957}"/>
              </a:ext>
            </a:extLst>
          </p:cNvPr>
          <p:cNvSpPr txBox="1">
            <a:spLocks noChangeArrowheads="1"/>
          </p:cNvSpPr>
          <p:nvPr/>
        </p:nvSpPr>
        <p:spPr bwMode="auto">
          <a:xfrm>
            <a:off x="1297956" y="1057329"/>
            <a:ext cx="4248150" cy="427037"/>
          </a:xfrm>
          <a:prstGeom prst="rect">
            <a:avLst/>
          </a:prstGeom>
          <a:noFill/>
          <a:ln w="9525">
            <a:noFill/>
            <a:miter lim="800000"/>
            <a:headEnd/>
            <a:tailEnd/>
          </a:ln>
        </p:spPr>
        <p:txBody>
          <a:bodyPr lIns="91440" tIns="45720" rIns="91440" bIns="45720" anchor="t">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spcBef>
                <a:spcPct val="50000"/>
              </a:spcBef>
            </a:pPr>
            <a:r>
              <a:rPr lang="en-GB" altLang="en-US" sz="2200" b="1" dirty="0">
                <a:solidFill>
                  <a:schemeClr val="bg1"/>
                </a:solidFill>
                <a:latin typeface="Arial"/>
                <a:cs typeface="Arial"/>
              </a:rPr>
              <a:t>Newsletter – Autumn 2025</a:t>
            </a:r>
            <a:endParaRPr lang="en-US" altLang="en-US" sz="2200" b="1" dirty="0">
              <a:solidFill>
                <a:schemeClr val="bg1"/>
              </a:solidFill>
              <a:latin typeface="Arial"/>
              <a:cs typeface="Arial"/>
            </a:endParaRPr>
          </a:p>
        </p:txBody>
      </p:sp>
      <p:sp>
        <p:nvSpPr>
          <p:cNvPr id="9" name="AutoShape 6" descr="Image result for macmillan coffee morning 2019">
            <a:extLst>
              <a:ext uri="{FF2B5EF4-FFF2-40B4-BE49-F238E27FC236}">
                <a16:creationId xmlns:a16="http://schemas.microsoft.com/office/drawing/2014/main" id="{157D24D4-BA3E-C3F9-B922-87FC086251EC}"/>
              </a:ext>
            </a:extLst>
          </p:cNvPr>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GB" dirty="0">
              <a:latin typeface="Calibri" pitchFamily="34" charset="0"/>
            </a:endParaRPr>
          </a:p>
        </p:txBody>
      </p:sp>
      <p:sp>
        <p:nvSpPr>
          <p:cNvPr id="10" name="AutoShape 8" descr="Image result for macmillan coffee morning 2019">
            <a:extLst>
              <a:ext uri="{FF2B5EF4-FFF2-40B4-BE49-F238E27FC236}">
                <a16:creationId xmlns:a16="http://schemas.microsoft.com/office/drawing/2014/main" id="{5E694048-FFFD-2F49-4500-7BE938F1F6DA}"/>
              </a:ext>
            </a:extLst>
          </p:cNvPr>
          <p:cNvSpPr>
            <a:spLocks noChangeAspect="1" noChangeArrowheads="1"/>
          </p:cNvSpPr>
          <p:nvPr/>
        </p:nvSpPr>
        <p:spPr bwMode="auto">
          <a:xfrm>
            <a:off x="457672" y="-199078"/>
            <a:ext cx="304800" cy="304800"/>
          </a:xfrm>
          <a:prstGeom prst="rect">
            <a:avLst/>
          </a:prstGeom>
          <a:no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GB" dirty="0">
              <a:latin typeface="Calibri" pitchFamily="34" charset="0"/>
            </a:endParaRPr>
          </a:p>
        </p:txBody>
      </p:sp>
      <p:sp>
        <p:nvSpPr>
          <p:cNvPr id="2" name="AutoShape 2">
            <a:extLst>
              <a:ext uri="{FF2B5EF4-FFF2-40B4-BE49-F238E27FC236}">
                <a16:creationId xmlns:a16="http://schemas.microsoft.com/office/drawing/2014/main" id="{0A2B462C-7EA0-1AF1-87F3-13C9CAAA6DA8}"/>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 name="Rectangle 4">
            <a:extLst>
              <a:ext uri="{FF2B5EF4-FFF2-40B4-BE49-F238E27FC236}">
                <a16:creationId xmlns:a16="http://schemas.microsoft.com/office/drawing/2014/main" id="{8474424F-0D5E-3E23-16AF-E3581B2E60F9}"/>
              </a:ext>
            </a:extLst>
          </p:cNvPr>
          <p:cNvSpPr>
            <a:spLocks noChangeArrowheads="1"/>
          </p:cNvSpPr>
          <p:nvPr/>
        </p:nvSpPr>
        <p:spPr bwMode="auto">
          <a:xfrm>
            <a:off x="0" y="6470265"/>
            <a:ext cx="6871770" cy="1569660"/>
          </a:xfrm>
          <a:prstGeom prst="rect">
            <a:avLst/>
          </a:prstGeom>
          <a:solidFill>
            <a:srgbClr val="E7ECE4"/>
          </a:solidFill>
          <a:ln w="9525">
            <a:noFill/>
            <a:miter lim="800000"/>
            <a:headEnd/>
            <a:tailEnd/>
          </a:ln>
        </p:spPr>
        <p:txBody>
          <a:bodyPr wrap="square" lIns="91440" tIns="45720" rIns="91440" bIns="45720" anchor="t">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GB" sz="1200" b="1" u="sng" dirty="0">
                <a:latin typeface="Arial" panose="020B0604020202020204" pitchFamily="34" charset="0"/>
                <a:cs typeface="Arial" panose="020B0604020202020204" pitchFamily="34" charset="0"/>
              </a:rPr>
              <a:t>A Few Reminders:</a:t>
            </a:r>
          </a:p>
          <a:p>
            <a:pPr algn="ctr">
              <a:buClr>
                <a:schemeClr val="tx1"/>
              </a:buClr>
              <a:buSzPts val="1300"/>
            </a:pPr>
            <a:r>
              <a:rPr lang="en-GB" sz="1200" dirty="0">
                <a:latin typeface="Arial"/>
                <a:cs typeface="Arial"/>
              </a:rPr>
              <a:t>Please remember to put your child’s name in ALL OF THEIR clothes, including shoes and please include spare clothes, pants and socks in your child's bag. Please can all parents of children who have moved ‘rooms’ make sure that their child’s information is up to date in particular your address, telephone numbers, and medical information</a:t>
            </a:r>
            <a:r>
              <a:rPr lang="en-GB" sz="1200" b="1" dirty="0">
                <a:latin typeface="Arial"/>
                <a:cs typeface="Arial"/>
              </a:rPr>
              <a:t>.  </a:t>
            </a:r>
            <a:r>
              <a:rPr lang="en-GB" sz="1200" dirty="0">
                <a:latin typeface="Arial"/>
                <a:cs typeface="Arial"/>
              </a:rPr>
              <a:t>Please remember that if you child has sickness or diarrhoea that they must stay away from nursery for </a:t>
            </a:r>
            <a:r>
              <a:rPr lang="en-GB" sz="1200" dirty="0" err="1">
                <a:latin typeface="Arial"/>
                <a:cs typeface="Arial"/>
              </a:rPr>
              <a:t>48hrs</a:t>
            </a:r>
            <a:r>
              <a:rPr lang="en-GB" sz="1200" dirty="0">
                <a:latin typeface="Arial"/>
                <a:cs typeface="Arial"/>
              </a:rPr>
              <a:t> to prevent spreading illness. Also, if any new medication has been administered children must not come into nursery for 48 hours, if a child has taken pain relief such as Calpol, they will not be allowed to come to nursery for 24 hours.</a:t>
            </a:r>
            <a:endParaRPr lang="en-GB" sz="1200" dirty="0">
              <a:latin typeface="Arial" panose="020B0604020202020204" pitchFamily="34" charset="0"/>
              <a:cs typeface="Arial" panose="020B0604020202020204" pitchFamily="34" charset="0"/>
            </a:endParaRPr>
          </a:p>
        </p:txBody>
      </p:sp>
      <p:sp>
        <p:nvSpPr>
          <p:cNvPr id="15" name="AutoShape 2" descr="Image result for living eggs">
            <a:extLst>
              <a:ext uri="{FF2B5EF4-FFF2-40B4-BE49-F238E27FC236}">
                <a16:creationId xmlns:a16="http://schemas.microsoft.com/office/drawing/2014/main" id="{D27D237A-5E58-8098-16BA-73B48EE0387E}"/>
              </a:ext>
            </a:extLst>
          </p:cNvPr>
          <p:cNvSpPr>
            <a:spLocks noChangeAspect="1" noChangeArrowheads="1"/>
          </p:cNvSpPr>
          <p:nvPr/>
        </p:nvSpPr>
        <p:spPr bwMode="auto">
          <a:xfrm>
            <a:off x="190211" y="6136264"/>
            <a:ext cx="304800" cy="304801"/>
          </a:xfrm>
          <a:prstGeom prst="rect">
            <a:avLst/>
          </a:prstGeom>
          <a:noFill/>
          <a:ln w="9525">
            <a:noFill/>
            <a:miter lim="800000"/>
            <a:headEnd/>
            <a:tailEnd/>
          </a:ln>
        </p:spPr>
        <p:txBody>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GB" dirty="0">
              <a:latin typeface="Calibri" pitchFamily="34" charset="0"/>
            </a:endParaRPr>
          </a:p>
        </p:txBody>
      </p:sp>
      <p:sp>
        <p:nvSpPr>
          <p:cNvPr id="18" name="Title 1">
            <a:extLst>
              <a:ext uri="{FF2B5EF4-FFF2-40B4-BE49-F238E27FC236}">
                <a16:creationId xmlns:a16="http://schemas.microsoft.com/office/drawing/2014/main" id="{7A78BAA1-B524-BEE5-870D-E94BA6240D43}"/>
              </a:ext>
            </a:extLst>
          </p:cNvPr>
          <p:cNvSpPr txBox="1">
            <a:spLocks/>
          </p:cNvSpPr>
          <p:nvPr/>
        </p:nvSpPr>
        <p:spPr>
          <a:xfrm>
            <a:off x="1154231" y="7127217"/>
            <a:ext cx="4787151" cy="1354749"/>
          </a:xfrm>
          <a:prstGeom prst="rect">
            <a:avLst/>
          </a:prstGeom>
        </p:spPr>
        <p:txBody>
          <a:bodyPr vert="horz" lIns="91440" tIns="45720" rIns="91440" bIns="45720" rtlCol="0" anchor="b">
            <a:normAutofit fontScale="97500"/>
          </a:bodyPr>
          <a:lstStyle>
            <a:defPPr>
              <a:defRPr lang="en-US"/>
            </a:defPPr>
            <a:lvl1pPr algn="ctr" defTabSz="914400" rtl="0" eaLnBrk="1" fontAlgn="base" latinLnBrk="0" hangingPunct="1">
              <a:lnSpc>
                <a:spcPct val="90000"/>
              </a:lnSpc>
              <a:spcBef>
                <a:spcPct val="0"/>
              </a:spcBef>
              <a:spcAft>
                <a:spcPct val="0"/>
              </a:spcAft>
              <a:buNone/>
              <a:defRPr sz="6000" kern="1200">
                <a:solidFill>
                  <a:schemeClr val="tx1"/>
                </a:solidFill>
                <a:latin typeface="+mj-lt"/>
                <a:ea typeface="+mj-ea"/>
                <a:cs typeface="+mj-cs"/>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57150" marR="0" lvl="0" indent="0" algn="ctr" defTabSz="914400" rtl="0" eaLnBrk="1" fontAlgn="auto" latinLnBrk="0" hangingPunct="1">
              <a:lnSpc>
                <a:spcPct val="90000"/>
              </a:lnSpc>
              <a:spcBef>
                <a:spcPts val="0"/>
              </a:spcBef>
              <a:spcAft>
                <a:spcPts val="600"/>
              </a:spcAft>
              <a:buClrTx/>
              <a:buSzTx/>
              <a:buFontTx/>
              <a:buNone/>
              <a:tabLst/>
              <a:defRPr/>
            </a:pPr>
            <a:br>
              <a:rPr kumimoji="0" lang="en-US" sz="3000" b="1" i="0" u="none" strike="noStrike" kern="1200" cap="none" spc="0" normalizeH="0" baseline="0" noProof="0" dirty="0">
                <a:ln>
                  <a:noFill/>
                </a:ln>
                <a:solidFill>
                  <a:sysClr val="window" lastClr="FFFFFF"/>
                </a:solidFill>
                <a:effectLst/>
                <a:uLnTx/>
                <a:uFillTx/>
                <a:latin typeface="Calibri Light"/>
              </a:rPr>
            </a:br>
            <a:endParaRPr kumimoji="0" lang="en-US" sz="3000" b="1" i="0" u="none" strike="noStrike" kern="1200" cap="none" spc="0" normalizeH="0" baseline="0" noProof="0" dirty="0">
              <a:ln>
                <a:noFill/>
              </a:ln>
              <a:solidFill>
                <a:srgbClr val="ED7D31"/>
              </a:solidFill>
              <a:effectLst/>
              <a:uLnTx/>
              <a:uFillTx/>
              <a:latin typeface="Calibri Light"/>
              <a:cs typeface="Calibri Light"/>
            </a:endParaRPr>
          </a:p>
        </p:txBody>
      </p:sp>
      <p:sp>
        <p:nvSpPr>
          <p:cNvPr id="20" name="TextBox 39">
            <a:extLst>
              <a:ext uri="{FF2B5EF4-FFF2-40B4-BE49-F238E27FC236}">
                <a16:creationId xmlns:a16="http://schemas.microsoft.com/office/drawing/2014/main" id="{8D075490-362F-4568-AA9F-B49D512913FF}"/>
              </a:ext>
            </a:extLst>
          </p:cNvPr>
          <p:cNvSpPr txBox="1"/>
          <p:nvPr/>
        </p:nvSpPr>
        <p:spPr>
          <a:xfrm>
            <a:off x="-5105316" y="6604255"/>
            <a:ext cx="4991661" cy="5263220"/>
          </a:xfrm>
          <a:prstGeom prst="rect">
            <a:avLst/>
          </a:prstGeom>
        </p:spPr>
        <p:txBody>
          <a:bodyPr rot="0" spcFirstLastPara="0" vert="horz" lIns="91440" tIns="45720" rIns="91440" bIns="45720" numCol="1" spcCol="0" rtlCol="0" fromWordArt="0" anchor="t" anchorCtr="0" forceAA="0" compatLnSpc="1">
            <a:prstTxWarp prst="textNoShape">
              <a:avLst/>
            </a:prstTxWarp>
            <a:norm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endParaRPr kumimoji="0" lang="en-US" sz="1800" b="0" i="1" u="none" strike="noStrike" kern="0" cap="none" spc="0" normalizeH="0" baseline="0" noProof="0" dirty="0">
              <a:ln>
                <a:noFill/>
              </a:ln>
              <a:solidFill>
                <a:srgbClr val="ED7D31"/>
              </a:solidFill>
              <a:effectLst/>
              <a:uLnTx/>
              <a:uFillTx/>
            </a:endParaRPr>
          </a:p>
          <a:p>
            <a:pPr marL="0" marR="0" lvl="0" indent="-22860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900" b="0" i="0" u="none" strike="noStrike" kern="0" cap="none" spc="0" normalizeH="0" baseline="0" noProof="0" dirty="0">
              <a:ln>
                <a:noFill/>
              </a:ln>
              <a:solidFill>
                <a:sysClr val="windowText" lastClr="000000"/>
              </a:solidFill>
              <a:effectLst/>
              <a:uLnTx/>
              <a:uFillTx/>
            </a:endParaRPr>
          </a:p>
          <a:p>
            <a:pPr marL="0" marR="0" lvl="0" indent="-228600" defTabSz="91440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900" b="0" i="0" u="none" strike="noStrike" kern="0" cap="none" spc="0" normalizeH="0" baseline="0" noProof="0" dirty="0">
              <a:ln>
                <a:noFill/>
              </a:ln>
              <a:solidFill>
                <a:sysClr val="windowText" lastClr="000000"/>
              </a:solidFill>
              <a:effectLst/>
              <a:uLnTx/>
              <a:uFillTx/>
            </a:endParaRPr>
          </a:p>
        </p:txBody>
      </p:sp>
      <p:pic>
        <p:nvPicPr>
          <p:cNvPr id="13" name="Picture 12" descr="A black background with green text&#10;&#10;AI-generated content may be incorrect.">
            <a:extLst>
              <a:ext uri="{FF2B5EF4-FFF2-40B4-BE49-F238E27FC236}">
                <a16:creationId xmlns:a16="http://schemas.microsoft.com/office/drawing/2014/main" id="{C147AD8B-1681-E698-5FC4-6C9A2617D7DE}"/>
              </a:ext>
            </a:extLst>
          </p:cNvPr>
          <p:cNvPicPr>
            <a:picLocks noChangeAspect="1"/>
          </p:cNvPicPr>
          <p:nvPr/>
        </p:nvPicPr>
        <p:blipFill>
          <a:blip r:embed="rId5"/>
          <a:stretch>
            <a:fillRect/>
          </a:stretch>
        </p:blipFill>
        <p:spPr>
          <a:xfrm>
            <a:off x="1589606" y="82928"/>
            <a:ext cx="3678787" cy="9160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5C131E8-5E97-D207-C69D-FE241D6E325F}"/>
              </a:ext>
            </a:extLst>
          </p:cNvPr>
          <p:cNvSpPr/>
          <p:nvPr/>
        </p:nvSpPr>
        <p:spPr>
          <a:xfrm>
            <a:off x="0" y="2875534"/>
            <a:ext cx="6882600" cy="1791588"/>
          </a:xfrm>
          <a:prstGeom prst="rect">
            <a:avLst/>
          </a:prstGeom>
          <a:solidFill>
            <a:srgbClr val="E7EC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8" name="Picture 4" descr="World Mental Health Day 2023 | Mental Health Foundation">
            <a:extLst>
              <a:ext uri="{FF2B5EF4-FFF2-40B4-BE49-F238E27FC236}">
                <a16:creationId xmlns:a16="http://schemas.microsoft.com/office/drawing/2014/main" id="{384104D9-9855-9E6F-211F-5F6BA82A1B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860" t="-608" r="21276" b="2129"/>
          <a:stretch>
            <a:fillRect/>
          </a:stretch>
        </p:blipFill>
        <p:spPr bwMode="auto">
          <a:xfrm>
            <a:off x="-356075" y="0"/>
            <a:ext cx="2863858" cy="271568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89EC7654-DEBE-F21C-CA25-204A9E737445}"/>
              </a:ext>
            </a:extLst>
          </p:cNvPr>
          <p:cNvSpPr/>
          <p:nvPr/>
        </p:nvSpPr>
        <p:spPr>
          <a:xfrm>
            <a:off x="18346" y="8463821"/>
            <a:ext cx="6809385" cy="615553"/>
          </a:xfrm>
          <a:prstGeom prst="rect">
            <a:avLst/>
          </a:prstGeom>
          <a:solidFill>
            <a:schemeClr val="bg1"/>
          </a:solidFill>
          <a:ln w="76200">
            <a:solidFill>
              <a:srgbClr val="91A981"/>
            </a:solidFill>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auto">
              <a:spcBef>
                <a:spcPts val="0"/>
              </a:spcBef>
              <a:spcAft>
                <a:spcPts val="0"/>
              </a:spcAft>
              <a:defRPr/>
            </a:pPr>
            <a:r>
              <a:rPr lang="en-GB" sz="1400" b="1" dirty="0">
                <a:latin typeface="Arial" panose="020B0604020202020204" pitchFamily="34" charset="0"/>
                <a:cs typeface="+mn-cs"/>
              </a:rPr>
              <a:t>www.millhillnursery.org.uk</a:t>
            </a:r>
          </a:p>
          <a:p>
            <a:pPr fontAlgn="auto">
              <a:spcBef>
                <a:spcPts val="0"/>
              </a:spcBef>
              <a:spcAft>
                <a:spcPts val="0"/>
              </a:spcAft>
              <a:defRPr/>
            </a:pPr>
            <a:endParaRPr lang="en-GB" sz="800" b="1" dirty="0">
              <a:latin typeface="Arial" panose="020B0604020202020204" pitchFamily="34" charset="0"/>
              <a:cs typeface="+mn-cs"/>
            </a:endParaRPr>
          </a:p>
          <a:p>
            <a:pPr fontAlgn="auto">
              <a:spcBef>
                <a:spcPts val="0"/>
              </a:spcBef>
              <a:spcAft>
                <a:spcPts val="0"/>
              </a:spcAft>
              <a:defRPr/>
            </a:pPr>
            <a:r>
              <a:rPr lang="en-GB" sz="1200" b="1" dirty="0">
                <a:latin typeface="Arial" panose="020B0604020202020204" pitchFamily="34" charset="0"/>
                <a:cs typeface="+mn-cs"/>
              </a:rPr>
              <a:t>Head Teacher: Sarah Dixon-Jones</a:t>
            </a:r>
          </a:p>
        </p:txBody>
      </p:sp>
      <p:pic>
        <p:nvPicPr>
          <p:cNvPr id="14340" name="Picture 6" descr="http://cloverdalefastpitch.com/wp-content/uploads/2013/03/facebook_like_logo.gif"/>
          <p:cNvPicPr>
            <a:picLocks noChangeAspect="1" noChangeArrowheads="1"/>
          </p:cNvPicPr>
          <p:nvPr/>
        </p:nvPicPr>
        <p:blipFill>
          <a:blip r:embed="rId3"/>
          <a:srcRect/>
          <a:stretch>
            <a:fillRect/>
          </a:stretch>
        </p:blipFill>
        <p:spPr bwMode="auto">
          <a:xfrm>
            <a:off x="5797138" y="8642153"/>
            <a:ext cx="833316" cy="260254"/>
          </a:xfrm>
          <a:prstGeom prst="rect">
            <a:avLst/>
          </a:prstGeom>
          <a:noFill/>
          <a:ln w="9525">
            <a:noFill/>
            <a:miter lim="800000"/>
            <a:headEnd/>
            <a:tailEnd/>
          </a:ln>
        </p:spPr>
      </p:pic>
      <p:sp>
        <p:nvSpPr>
          <p:cNvPr id="20" name="Rectangle 29"/>
          <p:cNvSpPr>
            <a:spLocks noChangeArrowheads="1"/>
          </p:cNvSpPr>
          <p:nvPr/>
        </p:nvSpPr>
        <p:spPr bwMode="auto">
          <a:xfrm>
            <a:off x="-28284" y="5018464"/>
            <a:ext cx="6886283" cy="2746906"/>
          </a:xfrm>
          <a:prstGeom prst="rect">
            <a:avLst/>
          </a:prstGeom>
          <a:noFill/>
          <a:ln w="9525">
            <a:noFill/>
            <a:miter lim="800000"/>
            <a:headEnd/>
            <a:tailEnd/>
          </a:ln>
        </p:spPr>
        <p:txBody>
          <a:bodyPr wrap="square" lIns="91440" tIns="45720" rIns="91440" bIns="45720" anchor="t">
            <a:spAutoFit/>
          </a:bodyPr>
          <a:lstStyle/>
          <a:p>
            <a:pPr fontAlgn="auto">
              <a:spcBef>
                <a:spcPts val="0"/>
              </a:spcBef>
              <a:spcAft>
                <a:spcPts val="0"/>
              </a:spcAft>
              <a:buClr>
                <a:schemeClr val="tx1"/>
              </a:buClr>
              <a:buSzPts val="1300"/>
              <a:defRPr/>
            </a:pPr>
            <a:r>
              <a:rPr lang="en-GB" sz="1200" dirty="0">
                <a:latin typeface="Arial" panose="020B0604020202020204" pitchFamily="34" charset="0"/>
                <a:cs typeface="Arial" panose="020B0604020202020204" pitchFamily="34" charset="0"/>
              </a:rPr>
              <a:t>As a maintained school we are required to take in-service training throughout the school year. As a result of this, both the nursery and childcare will </a:t>
            </a:r>
            <a:r>
              <a:rPr lang="en-GB" sz="1200" b="1" dirty="0">
                <a:latin typeface="Arial" panose="020B0604020202020204" pitchFamily="34" charset="0"/>
                <a:cs typeface="Arial" panose="020B0604020202020204" pitchFamily="34" charset="0"/>
              </a:rPr>
              <a:t>close early</a:t>
            </a:r>
            <a:r>
              <a:rPr lang="en-GB" sz="1200" dirty="0">
                <a:latin typeface="Arial" panose="020B0604020202020204" pitchFamily="34" charset="0"/>
                <a:cs typeface="Arial" panose="020B0604020202020204" pitchFamily="34" charset="0"/>
              </a:rPr>
              <a:t> at</a:t>
            </a:r>
            <a:r>
              <a:rPr lang="en-GB" sz="1200" b="1" dirty="0">
                <a:latin typeface="Arial" panose="020B0604020202020204" pitchFamily="34" charset="0"/>
                <a:cs typeface="Arial" panose="020B0604020202020204" pitchFamily="34" charset="0"/>
              </a:rPr>
              <a:t> 4pm </a:t>
            </a:r>
            <a:r>
              <a:rPr lang="en-GB" sz="1200" dirty="0">
                <a:latin typeface="Arial" panose="020B0604020202020204" pitchFamily="34" charset="0"/>
                <a:cs typeface="Arial" panose="020B0604020202020204" pitchFamily="34" charset="0"/>
              </a:rPr>
              <a:t>on</a:t>
            </a:r>
            <a:r>
              <a:rPr lang="en-GB" sz="1200" b="1"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the following days to allow training to take place:</a:t>
            </a:r>
          </a:p>
          <a:p>
            <a:pPr marL="171450" indent="-171450">
              <a:buFont typeface="Arial" panose="020B0604020202020204" pitchFamily="34" charset="0"/>
              <a:buChar char="•"/>
            </a:pPr>
            <a:r>
              <a:rPr lang="en-GB" sz="1200" b="1" dirty="0"/>
              <a:t>Monday 22nd September 2025  </a:t>
            </a:r>
          </a:p>
          <a:p>
            <a:pPr marL="171450" indent="-171450">
              <a:buFont typeface="Arial" panose="020B0604020202020204" pitchFamily="34" charset="0"/>
              <a:buChar char="•"/>
            </a:pPr>
            <a:r>
              <a:rPr lang="en-GB" sz="1200" b="1" dirty="0"/>
              <a:t>Wednesday 8th October 2025</a:t>
            </a:r>
          </a:p>
          <a:p>
            <a:pPr marL="171450" indent="-171450">
              <a:buFont typeface="Arial" panose="020B0604020202020204" pitchFamily="34" charset="0"/>
              <a:buChar char="•"/>
            </a:pPr>
            <a:r>
              <a:rPr lang="en-GB" sz="1200" b="1" dirty="0"/>
              <a:t>Wednesday 26th November 2025</a:t>
            </a:r>
          </a:p>
          <a:p>
            <a:pPr marL="171450" indent="-171450">
              <a:buFont typeface="Arial" panose="020B0604020202020204" pitchFamily="34" charset="0"/>
              <a:buChar char="•"/>
            </a:pPr>
            <a:r>
              <a:rPr lang="en-GB" sz="1200" b="1" dirty="0"/>
              <a:t>Wednesday 1</a:t>
            </a:r>
            <a:r>
              <a:rPr lang="en-US" sz="1200" b="1" dirty="0"/>
              <a:t>0th</a:t>
            </a:r>
            <a:r>
              <a:rPr lang="en-GB" sz="1200" b="1" dirty="0"/>
              <a:t> December 2025</a:t>
            </a:r>
            <a:r>
              <a:rPr lang="en-GB" sz="1200" dirty="0"/>
              <a:t> (Family Christmas night starting at 4.30)</a:t>
            </a:r>
          </a:p>
          <a:p>
            <a:pPr marL="171450" indent="-171450">
              <a:buFont typeface="Arial" panose="020B0604020202020204" pitchFamily="34" charset="0"/>
              <a:buChar char="•"/>
            </a:pPr>
            <a:r>
              <a:rPr lang="en-GB" sz="1200" b="1" dirty="0"/>
              <a:t>Wednesday 4th February 2026  </a:t>
            </a:r>
          </a:p>
          <a:p>
            <a:pPr marL="171450" indent="-171450">
              <a:buFont typeface="Arial" panose="020B0604020202020204" pitchFamily="34" charset="0"/>
              <a:buChar char="•"/>
            </a:pPr>
            <a:r>
              <a:rPr lang="en-GB" sz="1200" b="1" dirty="0"/>
              <a:t>Wednesday 25th March 2026</a:t>
            </a:r>
          </a:p>
          <a:p>
            <a:pPr marL="171450" indent="-171450">
              <a:buFont typeface="Arial" panose="020B0604020202020204" pitchFamily="34" charset="0"/>
              <a:buChar char="•"/>
            </a:pPr>
            <a:r>
              <a:rPr lang="en-GB" sz="1200" b="1" dirty="0"/>
              <a:t>Wednesday 13th May 2026</a:t>
            </a:r>
          </a:p>
          <a:p>
            <a:pPr marL="171450" indent="-171450">
              <a:buFont typeface="Arial" panose="020B0604020202020204" pitchFamily="34" charset="0"/>
              <a:buChar char="•"/>
            </a:pPr>
            <a:r>
              <a:rPr lang="en-GB" sz="1200" b="1" dirty="0"/>
              <a:t>Wednesday 24th June 2026</a:t>
            </a:r>
          </a:p>
          <a:p>
            <a:pPr marL="171450" indent="-171450">
              <a:buFont typeface="Arial" panose="020B0604020202020204" pitchFamily="34" charset="0"/>
              <a:buChar char="•"/>
            </a:pPr>
            <a:r>
              <a:rPr lang="en-GB" sz="1200" b="1" dirty="0"/>
              <a:t>Thursday 2nd July 2026 </a:t>
            </a:r>
            <a:r>
              <a:rPr lang="en-GB" sz="1200" dirty="0"/>
              <a:t>(Summer celebration starting at 4.30)</a:t>
            </a:r>
          </a:p>
          <a:p>
            <a:br>
              <a:rPr lang="en-GB" dirty="0"/>
            </a:br>
            <a:endParaRPr lang="en-GB" sz="1050" b="1" dirty="0">
              <a:latin typeface="Century Gothic" panose="020B0502020202020204" pitchFamily="34" charset="0"/>
            </a:endParaRPr>
          </a:p>
        </p:txBody>
      </p:sp>
      <p:sp>
        <p:nvSpPr>
          <p:cNvPr id="22" name="Rectangle 21"/>
          <p:cNvSpPr/>
          <p:nvPr/>
        </p:nvSpPr>
        <p:spPr>
          <a:xfrm>
            <a:off x="4704823" y="6473820"/>
            <a:ext cx="2151891" cy="1938992"/>
          </a:xfrm>
          <a:prstGeom prst="rect">
            <a:avLst/>
          </a:prstGeom>
          <a:solidFill>
            <a:srgbClr val="E7ECE4"/>
          </a:solidFill>
        </p:spPr>
        <p:txBody>
          <a:bodyPr wrap="square" lIns="91440" tIns="45720" rIns="91440" bIns="45720" anchor="t">
            <a:spAutoFit/>
          </a:bodyPr>
          <a:lstStyle/>
          <a:p>
            <a:pPr algn="ctr" fontAlgn="auto">
              <a:spcBef>
                <a:spcPts val="0"/>
              </a:spcBef>
              <a:spcAft>
                <a:spcPts val="0"/>
              </a:spcAft>
              <a:buClr>
                <a:schemeClr val="tx1"/>
              </a:buClr>
              <a:buSzPct val="72000"/>
              <a:defRPr/>
            </a:pPr>
            <a:r>
              <a:rPr lang="en-GB" sz="1200" b="1" dirty="0">
                <a:latin typeface="Arial" panose="020B0604020202020204" pitchFamily="34" charset="0"/>
                <a:cs typeface="Arial" panose="020B0604020202020204" pitchFamily="34" charset="0"/>
              </a:rPr>
              <a:t>Half Term Holiday</a:t>
            </a:r>
          </a:p>
          <a:p>
            <a:pPr algn="ctr" fontAlgn="auto">
              <a:spcBef>
                <a:spcPts val="0"/>
              </a:spcBef>
              <a:spcAft>
                <a:spcPts val="0"/>
              </a:spcAft>
              <a:buClr>
                <a:schemeClr val="tx1"/>
              </a:buClr>
              <a:buSzPct val="72000"/>
              <a:defRPr/>
            </a:pPr>
            <a:r>
              <a:rPr lang="en-GB" sz="1200" dirty="0">
                <a:latin typeface="Arial"/>
                <a:cs typeface="Arial"/>
              </a:rPr>
              <a:t>Nursery closes at the end of Friday 24</a:t>
            </a:r>
            <a:r>
              <a:rPr lang="en-GB" sz="1200" baseline="30000" dirty="0">
                <a:latin typeface="Arial"/>
                <a:cs typeface="Arial"/>
              </a:rPr>
              <a:t>th</a:t>
            </a:r>
            <a:r>
              <a:rPr lang="en-GB" sz="1200" dirty="0">
                <a:latin typeface="Arial"/>
                <a:cs typeface="Arial"/>
              </a:rPr>
              <a:t> October and reopens on Monday 3</a:t>
            </a:r>
            <a:r>
              <a:rPr lang="en-GB" sz="1200" baseline="30000" dirty="0">
                <a:latin typeface="Arial"/>
                <a:cs typeface="Arial"/>
              </a:rPr>
              <a:t>rd</a:t>
            </a:r>
            <a:r>
              <a:rPr lang="en-GB" sz="1200" dirty="0">
                <a:latin typeface="Arial"/>
                <a:cs typeface="Arial"/>
              </a:rPr>
              <a:t> November</a:t>
            </a:r>
            <a:endParaRPr lang="en-GB" sz="1200" dirty="0">
              <a:latin typeface="Arial" panose="020B0604020202020204" pitchFamily="34" charset="0"/>
              <a:cs typeface="Arial" panose="020B0604020202020204" pitchFamily="34" charset="0"/>
            </a:endParaRPr>
          </a:p>
          <a:p>
            <a:pPr algn="ctr" fontAlgn="auto">
              <a:spcBef>
                <a:spcPts val="0"/>
              </a:spcBef>
              <a:spcAft>
                <a:spcPts val="0"/>
              </a:spcAft>
              <a:buClr>
                <a:schemeClr val="tx1"/>
              </a:buClr>
              <a:buSzPct val="72000"/>
              <a:defRPr/>
            </a:pPr>
            <a:r>
              <a:rPr lang="en-GB" sz="1200" b="1" dirty="0">
                <a:latin typeface="Arial" panose="020B0604020202020204" pitchFamily="34" charset="0"/>
                <a:cs typeface="Arial" panose="020B0604020202020204" pitchFamily="34" charset="0"/>
              </a:rPr>
              <a:t>Christmas Holiday</a:t>
            </a:r>
          </a:p>
          <a:p>
            <a:pPr algn="ctr" fontAlgn="auto">
              <a:spcBef>
                <a:spcPts val="0"/>
              </a:spcBef>
              <a:spcAft>
                <a:spcPts val="0"/>
              </a:spcAft>
              <a:buClr>
                <a:schemeClr val="tx1"/>
              </a:buClr>
              <a:buSzPct val="72000"/>
              <a:defRPr/>
            </a:pPr>
            <a:r>
              <a:rPr lang="en-GB" sz="1200" dirty="0">
                <a:latin typeface="Arial" panose="020B0604020202020204" pitchFamily="34" charset="0"/>
                <a:cs typeface="Arial" panose="020B0604020202020204" pitchFamily="34" charset="0"/>
              </a:rPr>
              <a:t>Nursery closes at the end of the day on Friday 19</a:t>
            </a:r>
            <a:r>
              <a:rPr lang="en-GB" sz="1200" baseline="30000" dirty="0">
                <a:latin typeface="Arial" panose="020B0604020202020204" pitchFamily="34" charset="0"/>
                <a:cs typeface="Arial" panose="020B0604020202020204" pitchFamily="34" charset="0"/>
              </a:rPr>
              <a:t>th</a:t>
            </a:r>
            <a:r>
              <a:rPr lang="en-GB" sz="1200" dirty="0">
                <a:latin typeface="Arial" panose="020B0604020202020204" pitchFamily="34" charset="0"/>
                <a:cs typeface="Arial" panose="020B0604020202020204" pitchFamily="34" charset="0"/>
              </a:rPr>
              <a:t> December and reopens on Monday 5</a:t>
            </a:r>
            <a:r>
              <a:rPr lang="en-GB" sz="1200" baseline="30000" dirty="0">
                <a:latin typeface="Arial" panose="020B0604020202020204" pitchFamily="34" charset="0"/>
                <a:cs typeface="Arial" panose="020B0604020202020204" pitchFamily="34" charset="0"/>
              </a:rPr>
              <a:t>th</a:t>
            </a:r>
            <a:r>
              <a:rPr lang="en-GB" sz="1200" dirty="0">
                <a:latin typeface="Arial" panose="020B0604020202020204" pitchFamily="34" charset="0"/>
                <a:cs typeface="Arial" panose="020B0604020202020204" pitchFamily="34" charset="0"/>
              </a:rPr>
              <a:t> January 2026</a:t>
            </a:r>
          </a:p>
        </p:txBody>
      </p:sp>
      <p:sp>
        <p:nvSpPr>
          <p:cNvPr id="14348" name="Rectangle 35"/>
          <p:cNvSpPr>
            <a:spLocks noChangeArrowheads="1"/>
          </p:cNvSpPr>
          <p:nvPr/>
        </p:nvSpPr>
        <p:spPr bwMode="auto">
          <a:xfrm>
            <a:off x="-28282" y="4693004"/>
            <a:ext cx="6898062" cy="338554"/>
          </a:xfrm>
          <a:prstGeom prst="rect">
            <a:avLst/>
          </a:prstGeom>
          <a:solidFill>
            <a:srgbClr val="91A981"/>
          </a:solidFill>
          <a:ln w="9525">
            <a:noFill/>
            <a:miter lim="800000"/>
            <a:headEnd/>
            <a:tailEnd/>
          </a:ln>
        </p:spPr>
        <p:txBody>
          <a:bodyPr wrap="square">
            <a:spAutoFit/>
          </a:bodyPr>
          <a:lstStyle/>
          <a:p>
            <a:pPr algn="ctr"/>
            <a:r>
              <a:rPr lang="en-GB" sz="1600" b="1" dirty="0">
                <a:solidFill>
                  <a:schemeClr val="bg1"/>
                </a:solidFill>
                <a:latin typeface="Century Gothic" pitchFamily="34" charset="0"/>
              </a:rPr>
              <a:t>SCHOOL HOLIDAYS</a:t>
            </a:r>
            <a:endParaRPr lang="en-GB" sz="1600" dirty="0">
              <a:solidFill>
                <a:schemeClr val="bg1"/>
              </a:solidFill>
              <a:latin typeface="Century Gothic" pitchFamily="34" charset="0"/>
            </a:endParaRPr>
          </a:p>
        </p:txBody>
      </p:sp>
      <p:pic>
        <p:nvPicPr>
          <p:cNvPr id="14352" name="Picture 2" descr="Image result for instagram"/>
          <p:cNvPicPr>
            <a:picLocks noChangeAspect="1" noChangeArrowheads="1"/>
          </p:cNvPicPr>
          <p:nvPr/>
        </p:nvPicPr>
        <p:blipFill>
          <a:blip r:embed="rId4"/>
          <a:srcRect/>
          <a:stretch>
            <a:fillRect/>
          </a:stretch>
        </p:blipFill>
        <p:spPr bwMode="auto">
          <a:xfrm>
            <a:off x="4861328" y="8609426"/>
            <a:ext cx="696976" cy="436527"/>
          </a:xfrm>
          <a:prstGeom prst="rect">
            <a:avLst/>
          </a:prstGeom>
          <a:noFill/>
          <a:ln w="9525">
            <a:noFill/>
            <a:miter lim="800000"/>
            <a:headEnd/>
            <a:tailEnd/>
          </a:ln>
        </p:spPr>
      </p:pic>
      <p:sp>
        <p:nvSpPr>
          <p:cNvPr id="29" name="Rectangle 28"/>
          <p:cNvSpPr/>
          <p:nvPr/>
        </p:nvSpPr>
        <p:spPr>
          <a:xfrm>
            <a:off x="174552" y="4061842"/>
            <a:ext cx="6391422" cy="923330"/>
          </a:xfrm>
          <a:prstGeom prst="rect">
            <a:avLst/>
          </a:prstGeom>
        </p:spPr>
        <p:txBody>
          <a:bodyPr wrap="square">
            <a:spAutoFit/>
          </a:bodyPr>
          <a:lstStyle/>
          <a:p>
            <a:pPr algn="ctr" fontAlgn="auto">
              <a:spcBef>
                <a:spcPts val="0"/>
              </a:spcBef>
              <a:spcAft>
                <a:spcPts val="0"/>
              </a:spcAft>
              <a:defRPr/>
            </a:pPr>
            <a:endParaRPr lang="en-GB" sz="1600" b="1" dirty="0">
              <a:solidFill>
                <a:schemeClr val="bg1">
                  <a:lumMod val="50000"/>
                </a:schemeClr>
              </a:solidFill>
              <a:latin typeface="Century Gothic" panose="020B0502020202020204" pitchFamily="34" charset="0"/>
              <a:cs typeface="+mn-cs"/>
            </a:endParaRPr>
          </a:p>
          <a:p>
            <a:pPr algn="ctr" fontAlgn="auto">
              <a:spcBef>
                <a:spcPts val="0"/>
              </a:spcBef>
              <a:spcAft>
                <a:spcPts val="0"/>
              </a:spcAft>
              <a:defRPr/>
            </a:pPr>
            <a:r>
              <a:rPr lang="en-GB" sz="1600" b="1" dirty="0">
                <a:latin typeface="Century Gothic" panose="020B0502020202020204" pitchFamily="34" charset="0"/>
                <a:cs typeface="+mn-cs"/>
              </a:rPr>
              <a:t>              </a:t>
            </a:r>
            <a:endParaRPr lang="en-GB" sz="1100" dirty="0">
              <a:latin typeface="Century Gothic" panose="020B0502020202020204" pitchFamily="34" charset="0"/>
              <a:cs typeface="+mn-cs"/>
            </a:endParaRPr>
          </a:p>
          <a:p>
            <a:endParaRPr lang="en-GB" sz="1100" dirty="0"/>
          </a:p>
          <a:p>
            <a:pPr algn="ctr" fontAlgn="auto">
              <a:spcBef>
                <a:spcPts val="0"/>
              </a:spcBef>
              <a:spcAft>
                <a:spcPts val="0"/>
              </a:spcAft>
              <a:defRPr/>
            </a:pPr>
            <a:endParaRPr lang="en-GB" sz="1100" dirty="0">
              <a:latin typeface="Century Gothic" panose="020B0502020202020204" pitchFamily="34" charset="0"/>
              <a:cs typeface="+mn-cs"/>
            </a:endParaRPr>
          </a:p>
        </p:txBody>
      </p:sp>
      <p:sp>
        <p:nvSpPr>
          <p:cNvPr id="2" name="Rectangle 1"/>
          <p:cNvSpPr/>
          <p:nvPr/>
        </p:nvSpPr>
        <p:spPr>
          <a:xfrm>
            <a:off x="174552" y="2047654"/>
            <a:ext cx="6480520" cy="244682"/>
          </a:xfrm>
          <a:prstGeom prst="rect">
            <a:avLst/>
          </a:prstGeom>
        </p:spPr>
        <p:txBody>
          <a:bodyPr wrap="square">
            <a:spAutoFit/>
          </a:bodyPr>
          <a:lstStyle/>
          <a:p>
            <a:pPr lvl="0" algn="ctr" fontAlgn="auto">
              <a:lnSpc>
                <a:spcPct val="90000"/>
              </a:lnSpc>
              <a:spcBef>
                <a:spcPts val="0"/>
              </a:spcBef>
              <a:spcAft>
                <a:spcPts val="600"/>
              </a:spcAft>
              <a:defRPr/>
            </a:pPr>
            <a:endParaRPr lang="en-US" sz="1100" b="1" u="sng" kern="0" dirty="0">
              <a:solidFill>
                <a:srgbClr val="ED7D31"/>
              </a:solidFill>
              <a:latin typeface="Century Gothic" pitchFamily="34" charset="0"/>
              <a:cs typeface="Calibri"/>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8285" y="8517982"/>
            <a:ext cx="493713" cy="500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rotWithShape="1">
          <a:blip r:embed="rId6"/>
          <a:srcRect l="32150" t="12649" r="33201" b="7047"/>
          <a:stretch/>
        </p:blipFill>
        <p:spPr>
          <a:xfrm>
            <a:off x="7567990" y="1395928"/>
            <a:ext cx="1135509" cy="1479606"/>
          </a:xfrm>
          <a:prstGeom prst="rect">
            <a:avLst/>
          </a:prstGeom>
        </p:spPr>
      </p:pic>
      <p:pic>
        <p:nvPicPr>
          <p:cNvPr id="1026" name="Picture 2" descr="Inclusion Quality Mark | IQM Inclusive School Award">
            <a:extLst>
              <a:ext uri="{FF2B5EF4-FFF2-40B4-BE49-F238E27FC236}">
                <a16:creationId xmlns:a16="http://schemas.microsoft.com/office/drawing/2014/main" id="{9CC6475A-2092-0942-4C0F-7BC1653201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45554" y="8517982"/>
            <a:ext cx="510899" cy="51089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8457530-B448-1D2F-520C-6F0235DB285B}"/>
              </a:ext>
            </a:extLst>
          </p:cNvPr>
          <p:cNvSpPr txBox="1"/>
          <p:nvPr/>
        </p:nvSpPr>
        <p:spPr>
          <a:xfrm>
            <a:off x="1894114" y="-109515"/>
            <a:ext cx="4922081" cy="34009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100" b="1" dirty="0">
                <a:latin typeface="Century Gothic" panose="020B0502020202020204" pitchFamily="34" charset="0"/>
                <a:cs typeface="Segoe UI"/>
              </a:rPr>
              <a:t> </a:t>
            </a:r>
            <a:r>
              <a:rPr lang="en-GB" sz="1100" dirty="0">
                <a:latin typeface="Century Gothic" panose="020B0502020202020204" pitchFamily="34" charset="0"/>
                <a:cs typeface="Segoe UI"/>
              </a:rPr>
              <a:t>​</a:t>
            </a:r>
          </a:p>
          <a:p>
            <a:pPr algn="ctr"/>
            <a:r>
              <a:rPr lang="en-GB" sz="1200" b="1" u="sng" dirty="0">
                <a:latin typeface="Arial"/>
                <a:cs typeface="Arial"/>
              </a:rPr>
              <a:t>Mental Health and Wellbeing</a:t>
            </a:r>
            <a:r>
              <a:rPr lang="en-GB" sz="1200" b="1" dirty="0">
                <a:latin typeface="Arial"/>
                <a:cs typeface="Arial"/>
              </a:rPr>
              <a:t>: </a:t>
            </a:r>
            <a:r>
              <a:rPr lang="en-GB" sz="1200" dirty="0">
                <a:latin typeface="Arial"/>
                <a:cs typeface="Arial"/>
              </a:rPr>
              <a:t>Wellbeing is very important to us in nursery. Did you know that Sarah and Michelle are both mental health first aiders and are on hand to help if ever you need it</a:t>
            </a:r>
            <a:endParaRPr lang="en-GB" sz="1200" b="1" u="sng" dirty="0">
              <a:latin typeface="Arial"/>
              <a:cs typeface="Arial"/>
            </a:endParaRPr>
          </a:p>
          <a:p>
            <a:pPr algn="ctr"/>
            <a:endParaRPr lang="en-GB" sz="1200" b="1" u="sng" dirty="0">
              <a:latin typeface="Arial"/>
              <a:cs typeface="Arial"/>
            </a:endParaRPr>
          </a:p>
          <a:p>
            <a:pPr algn="ctr"/>
            <a:r>
              <a:rPr lang="en-GB" sz="1200" b="1" u="sng" dirty="0">
                <a:solidFill>
                  <a:srgbClr val="242424"/>
                </a:solidFill>
                <a:latin typeface="Arial"/>
                <a:cs typeface="Arial"/>
              </a:rPr>
              <a:t>Well-being - Wednesday 8</a:t>
            </a:r>
            <a:r>
              <a:rPr lang="en-GB" sz="1200" b="1" u="sng" baseline="30000" dirty="0">
                <a:solidFill>
                  <a:srgbClr val="242424"/>
                </a:solidFill>
                <a:latin typeface="Arial"/>
                <a:cs typeface="Arial"/>
              </a:rPr>
              <a:t>th</a:t>
            </a:r>
            <a:r>
              <a:rPr lang="en-GB" sz="1200" b="1" u="sng" dirty="0">
                <a:solidFill>
                  <a:srgbClr val="242424"/>
                </a:solidFill>
                <a:latin typeface="Arial"/>
                <a:cs typeface="Arial"/>
              </a:rPr>
              <a:t> October: </a:t>
            </a:r>
            <a:r>
              <a:rPr lang="en-GB" sz="1200" dirty="0">
                <a:solidFill>
                  <a:srgbClr val="00B050"/>
                </a:solidFill>
                <a:latin typeface="Arial"/>
                <a:cs typeface="Arial"/>
              </a:rPr>
              <a:t>The joy of being me! </a:t>
            </a:r>
            <a:r>
              <a:rPr lang="en-GB" sz="1200" dirty="0">
                <a:solidFill>
                  <a:srgbClr val="242424"/>
                </a:solidFill>
                <a:latin typeface="Arial"/>
                <a:cs typeface="Arial"/>
              </a:rPr>
              <a:t>Children can come to Nursery in a special </a:t>
            </a:r>
            <a:r>
              <a:rPr lang="en-GB" sz="1200" b="1" dirty="0">
                <a:solidFill>
                  <a:srgbClr val="242424"/>
                </a:solidFill>
                <a:latin typeface="Arial"/>
                <a:cs typeface="Arial"/>
              </a:rPr>
              <a:t>self-chosen outfit</a:t>
            </a:r>
            <a:r>
              <a:rPr lang="en-GB" sz="1200" dirty="0">
                <a:solidFill>
                  <a:srgbClr val="242424"/>
                </a:solidFill>
                <a:latin typeface="Arial"/>
                <a:cs typeface="Arial"/>
              </a:rPr>
              <a:t>. The outfit might represent any hobbies they enjoy or colours / styles they love. We will talk in nursery about how we are all unique and share our likes and dislikes. </a:t>
            </a:r>
          </a:p>
          <a:p>
            <a:pPr algn="ctr"/>
            <a:endParaRPr lang="en-GB" sz="1200" dirty="0">
              <a:latin typeface="Arial"/>
              <a:cs typeface="Arial"/>
            </a:endParaRPr>
          </a:p>
          <a:p>
            <a:pPr algn="ctr"/>
            <a:r>
              <a:rPr lang="en-GB" sz="1200" b="1" u="sng" dirty="0">
                <a:latin typeface="Arial"/>
                <a:cs typeface="Arial"/>
              </a:rPr>
              <a:t>World Mental Health Day</a:t>
            </a:r>
            <a:r>
              <a:rPr lang="en-US" sz="1200" u="sng" dirty="0">
                <a:latin typeface="Arial"/>
                <a:cs typeface="Arial"/>
              </a:rPr>
              <a:t>​ - </a:t>
            </a:r>
            <a:r>
              <a:rPr lang="en-US" sz="1200" b="1" u="sng" dirty="0">
                <a:latin typeface="Arial"/>
                <a:cs typeface="Arial"/>
              </a:rPr>
              <a:t>Friday</a:t>
            </a:r>
            <a:r>
              <a:rPr lang="en-GB" sz="1200" b="1" u="sng" dirty="0">
                <a:latin typeface="Arial"/>
                <a:cs typeface="Arial"/>
              </a:rPr>
              <a:t> 10th October</a:t>
            </a:r>
            <a:r>
              <a:rPr lang="en-GB" sz="1200" dirty="0">
                <a:latin typeface="Arial"/>
                <a:cs typeface="Arial"/>
              </a:rPr>
              <a:t>​: Children are invited to wear a </a:t>
            </a:r>
            <a:r>
              <a:rPr lang="en-GB" sz="1200" b="1" dirty="0">
                <a:solidFill>
                  <a:srgbClr val="00B050"/>
                </a:solidFill>
                <a:latin typeface="Arial"/>
                <a:cs typeface="Arial"/>
              </a:rPr>
              <a:t>green</a:t>
            </a:r>
            <a:r>
              <a:rPr lang="en-GB" sz="1200" dirty="0">
                <a:latin typeface="Arial"/>
                <a:cs typeface="Arial"/>
              </a:rPr>
              <a:t> item of clothing or bow / headband etc to raise awareness of the importance of talking about mental health and will take part in special activities throughout the day. </a:t>
            </a:r>
            <a:endParaRPr lang="en-GB" sz="1200" b="1" i="0" u="sng" dirty="0">
              <a:solidFill>
                <a:srgbClr val="242424"/>
              </a:solidFill>
              <a:effectLst/>
              <a:latin typeface="Arial"/>
              <a:cs typeface="Arial"/>
            </a:endParaRPr>
          </a:p>
          <a:p>
            <a:pPr algn="ctr"/>
            <a:endParaRPr lang="en-GB" sz="1200" dirty="0">
              <a:latin typeface="Arial" panose="020B0604020202020204" pitchFamily="34" charset="0"/>
              <a:cs typeface="Arial" panose="020B0604020202020204" pitchFamily="34" charset="0"/>
            </a:endParaRPr>
          </a:p>
          <a:p>
            <a:pPr algn="ctr"/>
            <a:endParaRPr lang="en-GB" sz="1200" dirty="0">
              <a:latin typeface="Arial" panose="020B0604020202020204" pitchFamily="34" charset="0"/>
              <a:cs typeface="Arial" panose="020B0604020202020204" pitchFamily="34" charset="0"/>
            </a:endParaRPr>
          </a:p>
          <a:p>
            <a:pPr algn="ctr"/>
            <a:endParaRPr lang="en-GB" sz="1200" dirty="0">
              <a:latin typeface="Arial"/>
              <a:cs typeface="Segoe UI"/>
            </a:endParaRPr>
          </a:p>
        </p:txBody>
      </p:sp>
      <p:pic>
        <p:nvPicPr>
          <p:cNvPr id="1030" name="Picture 6" descr="Pumpkin PNG Image | Pumpkin, Pumpkin png, Orange icons:)">
            <a:extLst>
              <a:ext uri="{FF2B5EF4-FFF2-40B4-BE49-F238E27FC236}">
                <a16:creationId xmlns:a16="http://schemas.microsoft.com/office/drawing/2014/main" id="{E4E5C46D-C177-1D66-EDE3-C4BA5521578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0926" y="3162953"/>
            <a:ext cx="1309505" cy="130689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9">
            <a:extLst>
              <a:ext uri="{FF2B5EF4-FFF2-40B4-BE49-F238E27FC236}">
                <a16:creationId xmlns:a16="http://schemas.microsoft.com/office/drawing/2014/main" id="{9047D29D-6FAD-50A4-C9EA-4CD6EB63E462}"/>
              </a:ext>
            </a:extLst>
          </p:cNvPr>
          <p:cNvSpPr>
            <a:spLocks noChangeArrowheads="1"/>
          </p:cNvSpPr>
          <p:nvPr/>
        </p:nvSpPr>
        <p:spPr bwMode="auto">
          <a:xfrm>
            <a:off x="255674" y="7521405"/>
            <a:ext cx="3768941" cy="646331"/>
          </a:xfrm>
          <a:prstGeom prst="rect">
            <a:avLst/>
          </a:prstGeom>
          <a:noFill/>
          <a:ln w="9525">
            <a:noFill/>
            <a:miter lim="800000"/>
            <a:headEnd/>
            <a:tailEnd/>
          </a:ln>
        </p:spPr>
        <p:txBody>
          <a:bodyPr wrap="square" lIns="91440" tIns="45720" rIns="91440" bIns="45720" anchor="t">
            <a:spAutoFit/>
          </a:bodyPr>
          <a:lstStyle/>
          <a:p>
            <a:pPr algn="ctr" fontAlgn="auto">
              <a:spcBef>
                <a:spcPts val="0"/>
              </a:spcBef>
              <a:spcAft>
                <a:spcPts val="0"/>
              </a:spcAft>
              <a:buClr>
                <a:schemeClr val="tx1"/>
              </a:buClr>
              <a:buSzPts val="1300"/>
              <a:defRPr/>
            </a:pPr>
            <a:r>
              <a:rPr lang="en-GB" sz="1200" dirty="0">
                <a:latin typeface="Arial" panose="020B0604020202020204" pitchFamily="34" charset="0"/>
                <a:cs typeface="Arial" panose="020B0604020202020204" pitchFamily="34" charset="0"/>
              </a:rPr>
              <a:t>INSET days will also take place on the following days meaning nursery will be closed for 5 days.</a:t>
            </a:r>
            <a:r>
              <a:rPr lang="en-GB" sz="1200" b="1" baseline="30000" dirty="0">
                <a:latin typeface="Arial" panose="020B0604020202020204" pitchFamily="34" charset="0"/>
                <a:cs typeface="Arial" panose="020B0604020202020204" pitchFamily="34" charset="0"/>
              </a:rPr>
              <a:t> </a:t>
            </a:r>
            <a:r>
              <a:rPr lang="en-GB" sz="1200" b="1" dirty="0">
                <a:latin typeface="Arial" panose="020B0604020202020204" pitchFamily="34" charset="0"/>
                <a:cs typeface="Arial" panose="020B0604020202020204" pitchFamily="34" charset="0"/>
              </a:rPr>
              <a:t> </a:t>
            </a:r>
          </a:p>
          <a:p>
            <a:pPr algn="ctr" fontAlgn="auto">
              <a:spcBef>
                <a:spcPts val="0"/>
              </a:spcBef>
              <a:spcAft>
                <a:spcPts val="0"/>
              </a:spcAft>
              <a:buClr>
                <a:schemeClr val="tx1"/>
              </a:buClr>
              <a:buSzPts val="1300"/>
              <a:defRPr/>
            </a:pPr>
            <a:r>
              <a:rPr lang="en-GB" sz="1200" b="1" dirty="0">
                <a:latin typeface="Arial" panose="020B0604020202020204" pitchFamily="34" charset="0"/>
                <a:cs typeface="Arial" panose="020B0604020202020204" pitchFamily="34" charset="0"/>
              </a:rPr>
              <a:t>Mon 20</a:t>
            </a:r>
            <a:r>
              <a:rPr lang="en-GB" sz="1200" b="1" baseline="30000" dirty="0">
                <a:latin typeface="Arial" panose="020B0604020202020204" pitchFamily="34" charset="0"/>
                <a:cs typeface="Arial" panose="020B0604020202020204" pitchFamily="34" charset="0"/>
              </a:rPr>
              <a:t>th</a:t>
            </a:r>
            <a:r>
              <a:rPr lang="en-GB" sz="1200" b="1" dirty="0">
                <a:latin typeface="Arial" panose="020B0604020202020204" pitchFamily="34" charset="0"/>
                <a:cs typeface="Arial" panose="020B0604020202020204" pitchFamily="34" charset="0"/>
              </a:rPr>
              <a:t> July -  Fri 24</a:t>
            </a:r>
            <a:r>
              <a:rPr lang="en-GB" sz="1200" b="1" baseline="30000" dirty="0">
                <a:latin typeface="Arial" panose="020B0604020202020204" pitchFamily="34" charset="0"/>
                <a:cs typeface="Arial" panose="020B0604020202020204" pitchFamily="34" charset="0"/>
              </a:rPr>
              <a:t>th</a:t>
            </a:r>
            <a:r>
              <a:rPr lang="en-GB" sz="1200" b="1" dirty="0">
                <a:latin typeface="Arial" panose="020B0604020202020204" pitchFamily="34" charset="0"/>
                <a:cs typeface="Arial" panose="020B0604020202020204" pitchFamily="34" charset="0"/>
              </a:rPr>
              <a:t> July 2025</a:t>
            </a:r>
          </a:p>
        </p:txBody>
      </p:sp>
      <p:sp>
        <p:nvSpPr>
          <p:cNvPr id="6" name="TextBox 5">
            <a:extLst>
              <a:ext uri="{FF2B5EF4-FFF2-40B4-BE49-F238E27FC236}">
                <a16:creationId xmlns:a16="http://schemas.microsoft.com/office/drawing/2014/main" id="{F8A41208-2DC2-CB17-ED28-15761DC8ECA2}"/>
              </a:ext>
            </a:extLst>
          </p:cNvPr>
          <p:cNvSpPr txBox="1"/>
          <p:nvPr/>
        </p:nvSpPr>
        <p:spPr>
          <a:xfrm>
            <a:off x="4756468" y="8474142"/>
            <a:ext cx="1040670" cy="200055"/>
          </a:xfrm>
          <a:prstGeom prst="rect">
            <a:avLst/>
          </a:prstGeom>
          <a:noFill/>
        </p:spPr>
        <p:txBody>
          <a:bodyPr wrap="none" rtlCol="0">
            <a:spAutoFit/>
          </a:bodyPr>
          <a:lstStyle/>
          <a:p>
            <a:r>
              <a:rPr lang="en-US" sz="700" dirty="0"/>
              <a:t>Inspiring Foundations</a:t>
            </a:r>
            <a:endParaRPr lang="en-GB" sz="700" dirty="0"/>
          </a:p>
        </p:txBody>
      </p:sp>
      <p:sp>
        <p:nvSpPr>
          <p:cNvPr id="8" name="TextBox 7"/>
          <p:cNvSpPr txBox="1"/>
          <p:nvPr/>
        </p:nvSpPr>
        <p:spPr>
          <a:xfrm>
            <a:off x="7211246" y="2727988"/>
            <a:ext cx="5248054" cy="1384995"/>
          </a:xfrm>
          <a:prstGeom prst="rect">
            <a:avLst/>
          </a:prstGeom>
          <a:noFill/>
        </p:spPr>
        <p:txBody>
          <a:bodyPr wrap="square" lIns="91440" tIns="45720" rIns="91440" bIns="45720" rtlCol="0" anchor="t">
            <a:spAutoFit/>
          </a:bodyPr>
          <a:lstStyle/>
          <a:p>
            <a:pPr algn="ctr"/>
            <a:r>
              <a:rPr lang="en-GB" sz="1200" b="1" u="sng" dirty="0">
                <a:solidFill>
                  <a:srgbClr val="92D050"/>
                </a:solidFill>
                <a:latin typeface="Arial"/>
                <a:cs typeface="Arial"/>
              </a:rPr>
              <a:t>50 things to do</a:t>
            </a:r>
            <a:r>
              <a:rPr lang="en-GB" sz="1200" b="1" u="sng" dirty="0">
                <a:solidFill>
                  <a:srgbClr val="BED5BB"/>
                </a:solidFill>
                <a:latin typeface="Arial"/>
                <a:cs typeface="Arial"/>
              </a:rPr>
              <a:t>: </a:t>
            </a:r>
          </a:p>
          <a:p>
            <a:pPr algn="ctr"/>
            <a:r>
              <a:rPr lang="en-GB" sz="1200" dirty="0">
                <a:latin typeface="Arial"/>
                <a:cs typeface="Arial"/>
              </a:rPr>
              <a:t>All families will soon receive 50 things to do over your child’s journey with us. When you achieve these specific tasks, you might like to tick them off the list in your book and over your time with us hopefully you will have gained some treasured memories of your time together. Next half term we will start our half termly play sessions where you can come in and play with us in to gain an insight into our learning environment and provision on offer. </a:t>
            </a:r>
            <a:endParaRPr lang="en-GB" sz="1100" dirty="0"/>
          </a:p>
        </p:txBody>
      </p:sp>
      <p:sp>
        <p:nvSpPr>
          <p:cNvPr id="12" name="TextBox 11">
            <a:extLst>
              <a:ext uri="{FF2B5EF4-FFF2-40B4-BE49-F238E27FC236}">
                <a16:creationId xmlns:a16="http://schemas.microsoft.com/office/drawing/2014/main" id="{4E414686-4A8C-ACC1-276C-01DFCDC3DCA2}"/>
              </a:ext>
            </a:extLst>
          </p:cNvPr>
          <p:cNvSpPr txBox="1"/>
          <p:nvPr/>
        </p:nvSpPr>
        <p:spPr>
          <a:xfrm>
            <a:off x="6810" y="2928357"/>
            <a:ext cx="5484874" cy="1754326"/>
          </a:xfrm>
          <a:prstGeom prst="rect">
            <a:avLst/>
          </a:prstGeom>
          <a:noFill/>
        </p:spPr>
        <p:txBody>
          <a:bodyPr wrap="square">
            <a:spAutoFit/>
          </a:bodyPr>
          <a:lstStyle/>
          <a:p>
            <a:pPr algn="ctr"/>
            <a:r>
              <a:rPr lang="en-GB" sz="1200" b="1" u="sng" dirty="0">
                <a:solidFill>
                  <a:schemeClr val="accent6"/>
                </a:solidFill>
                <a:latin typeface="Arial" panose="020B0604020202020204" pitchFamily="34" charset="0"/>
                <a:cs typeface="Arial" panose="020B0604020202020204" pitchFamily="34" charset="0"/>
              </a:rPr>
              <a:t>Harvest / Halloween sing-along​ - </a:t>
            </a:r>
            <a:r>
              <a:rPr lang="en-GB" sz="1200" b="1" u="sng" dirty="0">
                <a:solidFill>
                  <a:schemeClr val="accent6"/>
                </a:solidFill>
                <a:latin typeface="Arial"/>
                <a:cs typeface="Arial"/>
              </a:rPr>
              <a:t>Wednesday 22</a:t>
            </a:r>
            <a:r>
              <a:rPr lang="en-GB" sz="1200" b="1" u="sng" baseline="30000" dirty="0">
                <a:solidFill>
                  <a:schemeClr val="accent6"/>
                </a:solidFill>
                <a:latin typeface="Arial"/>
                <a:cs typeface="Arial"/>
              </a:rPr>
              <a:t>nd</a:t>
            </a:r>
            <a:r>
              <a:rPr lang="en-GB" sz="1200" b="1" u="sng" dirty="0">
                <a:solidFill>
                  <a:schemeClr val="accent6"/>
                </a:solidFill>
                <a:latin typeface="Arial"/>
                <a:cs typeface="Arial"/>
              </a:rPr>
              <a:t> October ​</a:t>
            </a:r>
          </a:p>
          <a:p>
            <a:pPr algn="ctr"/>
            <a:r>
              <a:rPr lang="en-GB" sz="1200" dirty="0">
                <a:latin typeface="Arial"/>
                <a:cs typeface="Arial"/>
              </a:rPr>
              <a:t>More details to follow but please come save the date for our singalong on Wed 22nd October. Children can dress up for Halloween on this day if they wish.</a:t>
            </a:r>
          </a:p>
          <a:p>
            <a:pPr algn="ctr"/>
            <a:r>
              <a:rPr lang="en-GB" sz="1200" b="1" dirty="0">
                <a:latin typeface="Arial" panose="020B0604020202020204" pitchFamily="34" charset="0"/>
                <a:cs typeface="Arial" panose="020B0604020202020204" pitchFamily="34" charset="0"/>
              </a:rPr>
              <a:t>Jamie and Leanne groups – </a:t>
            </a:r>
            <a:r>
              <a:rPr lang="en-GB" sz="1200" b="1" dirty="0" err="1">
                <a:latin typeface="Arial" panose="020B0604020202020204" pitchFamily="34" charset="0"/>
                <a:cs typeface="Arial" panose="020B0604020202020204" pitchFamily="34" charset="0"/>
              </a:rPr>
              <a:t>10.30am</a:t>
            </a:r>
            <a:endParaRPr lang="en-GB" sz="1200" b="1" dirty="0">
              <a:latin typeface="Arial" panose="020B0604020202020204" pitchFamily="34" charset="0"/>
              <a:cs typeface="Arial" panose="020B0604020202020204" pitchFamily="34" charset="0"/>
            </a:endParaRPr>
          </a:p>
          <a:p>
            <a:pPr algn="ctr"/>
            <a:r>
              <a:rPr lang="en-GB" sz="1200" b="1" dirty="0">
                <a:latin typeface="Arial" panose="020B0604020202020204" pitchFamily="34" charset="0"/>
                <a:cs typeface="Arial" panose="020B0604020202020204" pitchFamily="34" charset="0"/>
              </a:rPr>
              <a:t>Sarah, Jenna and Michelle’s groups – </a:t>
            </a:r>
            <a:r>
              <a:rPr lang="en-GB" sz="1200" b="1" dirty="0" err="1">
                <a:latin typeface="Arial" panose="020B0604020202020204" pitchFamily="34" charset="0"/>
                <a:cs typeface="Arial" panose="020B0604020202020204" pitchFamily="34" charset="0"/>
              </a:rPr>
              <a:t>2.00pm</a:t>
            </a:r>
            <a:endParaRPr lang="en-GB" sz="1200" b="1" dirty="0">
              <a:latin typeface="Arial" panose="020B0604020202020204" pitchFamily="34" charset="0"/>
              <a:cs typeface="Arial" panose="020B0604020202020204" pitchFamily="34" charset="0"/>
            </a:endParaRPr>
          </a:p>
          <a:p>
            <a:pPr algn="ctr"/>
            <a:r>
              <a:rPr lang="en-GB" sz="1200" dirty="0">
                <a:latin typeface="Arial"/>
                <a:cs typeface="Arial"/>
              </a:rPr>
              <a:t>We’re kindly asking for donations of fresh, tinned and packaged food to form as part of our harvest festival table. The donations will all be donated within our local community. These can be brought into nursery week beginning Mon 20.10.25</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3dfdb5e1-ae6e-4f7f-90dd-b4a8f2a9730d}" enabled="0" method="" siteId="{3dfdb5e1-ae6e-4f7f-90dd-b4a8f2a9730d}" removed="1"/>
</clbl:labelList>
</file>

<file path=docProps/app.xml><?xml version="1.0" encoding="utf-8"?>
<Properties xmlns="http://schemas.openxmlformats.org/officeDocument/2006/extended-properties" xmlns:vt="http://schemas.openxmlformats.org/officeDocument/2006/docPropsVTypes">
  <TotalTime>0</TotalTime>
  <Words>1132</Words>
  <Application>Microsoft Office PowerPoint</Application>
  <PresentationFormat>On-screen Show (4:3)</PresentationFormat>
  <Paragraphs>55</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NEIL</dc:creator>
  <cp:lastModifiedBy>Sarah Richards</cp:lastModifiedBy>
  <cp:revision>87</cp:revision>
  <cp:lastPrinted>2024-09-19T11:00:16Z</cp:lastPrinted>
  <dcterms:created xsi:type="dcterms:W3CDTF">2015-09-11T07:24:47Z</dcterms:created>
  <dcterms:modified xsi:type="dcterms:W3CDTF">2025-09-23T14:13:50Z</dcterms:modified>
</cp:coreProperties>
</file>